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51" r:id="rId1"/>
  </p:sldMasterIdLst>
  <p:notesMasterIdLst>
    <p:notesMasterId r:id="rId28"/>
  </p:notesMasterIdLst>
  <p:handoutMasterIdLst>
    <p:handoutMasterId r:id="rId29"/>
  </p:handoutMasterIdLst>
  <p:sldIdLst>
    <p:sldId id="383" r:id="rId2"/>
    <p:sldId id="428" r:id="rId3"/>
    <p:sldId id="429" r:id="rId4"/>
    <p:sldId id="430" r:id="rId5"/>
    <p:sldId id="431" r:id="rId6"/>
    <p:sldId id="432" r:id="rId7"/>
    <p:sldId id="433" r:id="rId8"/>
    <p:sldId id="434" r:id="rId9"/>
    <p:sldId id="435" r:id="rId10"/>
    <p:sldId id="436" r:id="rId11"/>
    <p:sldId id="437" r:id="rId12"/>
    <p:sldId id="438" r:id="rId13"/>
    <p:sldId id="439" r:id="rId14"/>
    <p:sldId id="440" r:id="rId15"/>
    <p:sldId id="441" r:id="rId16"/>
    <p:sldId id="442" r:id="rId17"/>
    <p:sldId id="443" r:id="rId18"/>
    <p:sldId id="444" r:id="rId19"/>
    <p:sldId id="445" r:id="rId20"/>
    <p:sldId id="446" r:id="rId21"/>
    <p:sldId id="447" r:id="rId22"/>
    <p:sldId id="448" r:id="rId23"/>
    <p:sldId id="449" r:id="rId24"/>
    <p:sldId id="450" r:id="rId25"/>
    <p:sldId id="451" r:id="rId26"/>
    <p:sldId id="452" r:id="rId27"/>
  </p:sldIdLst>
  <p:sldSz cx="9144000" cy="6858000" type="screen4x3"/>
  <p:notesSz cx="6797675" cy="9928225"/>
  <p:defaultTextStyle>
    <a:defPPr>
      <a:defRPr lang="hr-H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</p:showPr>
  <p:clrMru>
    <a:srgbClr val="666699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4714" autoAdjust="0"/>
    <p:restoredTop sz="94707" autoAdjust="0"/>
  </p:normalViewPr>
  <p:slideViewPr>
    <p:cSldViewPr>
      <p:cViewPr varScale="1">
        <p:scale>
          <a:sx n="88" d="100"/>
          <a:sy n="88" d="100"/>
        </p:scale>
        <p:origin x="-1098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6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1"/>
            <a:ext cx="2945587" cy="4961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71" tIns="47786" rIns="95571" bIns="47786" numCol="1" anchor="t" anchorCtr="0" compatLnSpc="1">
            <a:prstTxWarp prst="textNoShape">
              <a:avLst/>
            </a:prstTxWarp>
          </a:bodyPr>
          <a:lstStyle>
            <a:lvl1pPr defTabSz="955830">
              <a:defRPr sz="1300">
                <a:latin typeface="Arial" charset="0"/>
              </a:defRPr>
            </a:lvl1pPr>
          </a:lstStyle>
          <a:p>
            <a:pPr>
              <a:defRPr/>
            </a:pPr>
            <a:endParaRPr lang="hr-HR"/>
          </a:p>
        </p:txBody>
      </p:sp>
      <p:sp>
        <p:nvSpPr>
          <p:cNvPr id="7577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9915" y="1"/>
            <a:ext cx="2946674" cy="4961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71" tIns="47786" rIns="95571" bIns="47786" numCol="1" anchor="t" anchorCtr="0" compatLnSpc="1">
            <a:prstTxWarp prst="textNoShape">
              <a:avLst/>
            </a:prstTxWarp>
          </a:bodyPr>
          <a:lstStyle>
            <a:lvl1pPr algn="r" defTabSz="955830">
              <a:defRPr sz="1300">
                <a:latin typeface="Arial" charset="0"/>
              </a:defRPr>
            </a:lvl1pPr>
          </a:lstStyle>
          <a:p>
            <a:pPr>
              <a:defRPr/>
            </a:pPr>
            <a:endParaRPr lang="hr-HR"/>
          </a:p>
        </p:txBody>
      </p:sp>
      <p:sp>
        <p:nvSpPr>
          <p:cNvPr id="7578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9729"/>
            <a:ext cx="2945587" cy="4961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71" tIns="47786" rIns="95571" bIns="47786" numCol="1" anchor="b" anchorCtr="0" compatLnSpc="1">
            <a:prstTxWarp prst="textNoShape">
              <a:avLst/>
            </a:prstTxWarp>
          </a:bodyPr>
          <a:lstStyle>
            <a:lvl1pPr defTabSz="955830">
              <a:defRPr sz="1300">
                <a:latin typeface="Arial" charset="0"/>
              </a:defRPr>
            </a:lvl1pPr>
          </a:lstStyle>
          <a:p>
            <a:pPr>
              <a:defRPr/>
            </a:pPr>
            <a:endParaRPr lang="hr-HR"/>
          </a:p>
        </p:txBody>
      </p:sp>
      <p:sp>
        <p:nvSpPr>
          <p:cNvPr id="7578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9915" y="9429729"/>
            <a:ext cx="2946674" cy="4961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71" tIns="47786" rIns="95571" bIns="47786" numCol="1" anchor="b" anchorCtr="0" compatLnSpc="1">
            <a:prstTxWarp prst="textNoShape">
              <a:avLst/>
            </a:prstTxWarp>
          </a:bodyPr>
          <a:lstStyle>
            <a:lvl1pPr algn="r" defTabSz="955830">
              <a:defRPr sz="1300">
                <a:latin typeface="Arial" charset="0"/>
              </a:defRPr>
            </a:lvl1pPr>
          </a:lstStyle>
          <a:p>
            <a:pPr>
              <a:defRPr/>
            </a:pPr>
            <a:fld id="{C7710453-F294-4739-BB7A-35D7649FB6D8}" type="slidenum">
              <a:rPr lang="hr-HR"/>
              <a:pPr>
                <a:defRPr/>
              </a:pPr>
              <a:t>‹#›</a:t>
            </a:fld>
            <a:endParaRPr lang="hr-H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1"/>
            <a:ext cx="2945587" cy="4961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71" tIns="47786" rIns="95571" bIns="47786" numCol="1" anchor="t" anchorCtr="0" compatLnSpc="1">
            <a:prstTxWarp prst="textNoShape">
              <a:avLst/>
            </a:prstTxWarp>
          </a:bodyPr>
          <a:lstStyle>
            <a:lvl1pPr defTabSz="955830">
              <a:defRPr sz="1300">
                <a:latin typeface="Arial" charset="0"/>
              </a:defRPr>
            </a:lvl1pPr>
          </a:lstStyle>
          <a:p>
            <a:pPr>
              <a:defRPr/>
            </a:pPr>
            <a:endParaRPr lang="hr-HR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9915" y="1"/>
            <a:ext cx="2946674" cy="4961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71" tIns="47786" rIns="95571" bIns="47786" numCol="1" anchor="t" anchorCtr="0" compatLnSpc="1">
            <a:prstTxWarp prst="textNoShape">
              <a:avLst/>
            </a:prstTxWarp>
          </a:bodyPr>
          <a:lstStyle>
            <a:lvl1pPr algn="r" defTabSz="955830">
              <a:defRPr sz="1300">
                <a:latin typeface="Arial" charset="0"/>
              </a:defRPr>
            </a:lvl1pPr>
          </a:lstStyle>
          <a:p>
            <a:pPr>
              <a:defRPr/>
            </a:pPr>
            <a:endParaRPr lang="hr-HR"/>
          </a:p>
        </p:txBody>
      </p:sp>
      <p:sp>
        <p:nvSpPr>
          <p:cNvPr id="2560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9163" y="746125"/>
            <a:ext cx="4959350" cy="37211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333" y="4716023"/>
            <a:ext cx="5439010" cy="4467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71" tIns="47786" rIns="95571" bIns="4778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r-HR" noProof="0" smtClean="0"/>
              <a:t>Kliknite da biste uredili stilove teksta matrice</a:t>
            </a:r>
          </a:p>
          <a:p>
            <a:pPr lvl="1"/>
            <a:r>
              <a:rPr lang="hr-HR" noProof="0" smtClean="0"/>
              <a:t>Druga razina</a:t>
            </a:r>
          </a:p>
          <a:p>
            <a:pPr lvl="2"/>
            <a:r>
              <a:rPr lang="hr-HR" noProof="0" smtClean="0"/>
              <a:t>Treća razina</a:t>
            </a:r>
          </a:p>
          <a:p>
            <a:pPr lvl="3"/>
            <a:r>
              <a:rPr lang="hr-HR" noProof="0" smtClean="0"/>
              <a:t>Četvrta razina</a:t>
            </a:r>
          </a:p>
          <a:p>
            <a:pPr lvl="4"/>
            <a:r>
              <a:rPr lang="hr-HR" noProof="0" smtClean="0"/>
              <a:t>Peta razina</a:t>
            </a:r>
          </a:p>
        </p:txBody>
      </p:sp>
      <p:sp>
        <p:nvSpPr>
          <p:cNvPr id="1331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9729"/>
            <a:ext cx="2945587" cy="4961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71" tIns="47786" rIns="95571" bIns="47786" numCol="1" anchor="b" anchorCtr="0" compatLnSpc="1">
            <a:prstTxWarp prst="textNoShape">
              <a:avLst/>
            </a:prstTxWarp>
          </a:bodyPr>
          <a:lstStyle>
            <a:lvl1pPr defTabSz="955830">
              <a:defRPr sz="1300">
                <a:latin typeface="Arial" charset="0"/>
              </a:defRPr>
            </a:lvl1pPr>
          </a:lstStyle>
          <a:p>
            <a:pPr>
              <a:defRPr/>
            </a:pPr>
            <a:endParaRPr lang="hr-HR"/>
          </a:p>
        </p:txBody>
      </p:sp>
      <p:sp>
        <p:nvSpPr>
          <p:cNvPr id="1331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9915" y="9429729"/>
            <a:ext cx="2946674" cy="4961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71" tIns="47786" rIns="95571" bIns="47786" numCol="1" anchor="b" anchorCtr="0" compatLnSpc="1">
            <a:prstTxWarp prst="textNoShape">
              <a:avLst/>
            </a:prstTxWarp>
          </a:bodyPr>
          <a:lstStyle>
            <a:lvl1pPr algn="r" defTabSz="955830">
              <a:defRPr sz="1300">
                <a:latin typeface="Arial" charset="0"/>
              </a:defRPr>
            </a:lvl1pPr>
          </a:lstStyle>
          <a:p>
            <a:pPr>
              <a:defRPr/>
            </a:pPr>
            <a:fld id="{3BBF8187-6304-407B-9157-035229284598}" type="slidenum">
              <a:rPr lang="hr-HR"/>
              <a:pPr>
                <a:defRPr/>
              </a:pPr>
              <a:t>‹#›</a:t>
            </a:fld>
            <a:endParaRPr lang="hr-H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sr-Latn-C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sr-Latn-C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sr-Latn-C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sr-Latn-C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sr-Latn-C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sr-Latn-C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sr-Latn-C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sr-Latn-C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sr-Latn-C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sr-Latn-C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sr-Latn-C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sr-Latn-CS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sr-Latn-CS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sr-Latn-CS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sr-Latn-CS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sr-Latn-CS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sr-Latn-CS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sr-Latn-CS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sr-Latn-CS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sr-Latn-CS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sr-Latn-CS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sr-Latn-CS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sr-Latn-CS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sr-Latn-CS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sr-Latn-CS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sr-Latn-C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pPr>
              <a:defRPr/>
            </a:pPr>
            <a:endParaRPr lang="hr-HR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pPr>
              <a:defRPr/>
            </a:pPr>
            <a:r>
              <a:rPr lang="hr-HR" smtClean="0"/>
              <a:t>Hrvatski zavod za zapošljavanje - PS Varaždin</a:t>
            </a:r>
            <a:endParaRPr lang="hr-HR"/>
          </a:p>
        </p:txBody>
      </p:sp>
      <p:sp>
        <p:nvSpPr>
          <p:cNvPr id="10" name="Rectangle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Rectangle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Straight Connector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Straight Connector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Rectangle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a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a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a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pPr>
              <a:defRPr/>
            </a:pPr>
            <a:fld id="{7CDA83A4-1768-4303-8D43-F4CFCC769F46}" type="slidenum">
              <a:rPr lang="hr-HR" smtClean="0"/>
              <a:pPr>
                <a:defRPr/>
              </a:pPr>
              <a:t>‹#›</a:t>
            </a:fld>
            <a:endParaRPr lang="hr-HR"/>
          </a:p>
        </p:txBody>
      </p:sp>
      <p:pic>
        <p:nvPicPr>
          <p:cNvPr id="30" name="Picture 29" descr="ipa.jpg"/>
          <p:cNvPicPr>
            <a:picLocks noChangeAspect="1"/>
          </p:cNvPicPr>
          <p:nvPr userDrawn="1"/>
        </p:nvPicPr>
        <p:blipFill>
          <a:blip r:embed="rId2" cstate="print">
            <a:lum bright="40000"/>
          </a:blip>
          <a:stretch>
            <a:fillRect/>
          </a:stretch>
        </p:blipFill>
        <p:spPr>
          <a:xfrm>
            <a:off x="395536" y="116632"/>
            <a:ext cx="8352928" cy="59766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edg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pPr>
              <a:defRPr/>
            </a:pPr>
            <a:endParaRPr lang="hr-H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pPr>
              <a:defRPr/>
            </a:pPr>
            <a:fld id="{EFD06748-B89E-4CA6-B32E-23D0DC9FBCDD}" type="slidenum">
              <a:rPr lang="hr-HR" smtClean="0"/>
              <a:pPr>
                <a:defRPr/>
              </a:pPr>
              <a:t>‹#›</a:t>
            </a:fld>
            <a:endParaRPr lang="hr-HR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pPr>
              <a:defRPr/>
            </a:pPr>
            <a:r>
              <a:rPr lang="hr-HR" smtClean="0"/>
              <a:t>Hrvatski zavod za zapošljavanje - PS Varaždin</a:t>
            </a:r>
            <a:endParaRPr lang="hr-HR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pPr>
              <a:defRPr/>
            </a:pPr>
            <a:endParaRPr lang="hr-H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pPr>
              <a:defRPr/>
            </a:pPr>
            <a:r>
              <a:rPr lang="hr-HR" smtClean="0"/>
              <a:t>Hrvatski zavod za zapošljavanje - PS Varaždin</a:t>
            </a:r>
            <a:endParaRPr lang="hr-HR"/>
          </a:p>
        </p:txBody>
      </p:sp>
      <p:sp>
        <p:nvSpPr>
          <p:cNvPr id="9" name="Rectangle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Straight Connector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Straight Connector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ectangle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a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a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a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Straight Connector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pPr>
              <a:defRPr/>
            </a:pPr>
            <a:fld id="{B7638952-325F-4D90-B5A5-8DAB5EBBD9F7}" type="slidenum">
              <a:rPr lang="hr-HR" smtClean="0"/>
              <a:pPr>
                <a:defRPr/>
              </a:pPr>
              <a:t>‹#›</a:t>
            </a:fld>
            <a:endParaRPr lang="hr-H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edg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hr-H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hr-HR" smtClean="0"/>
              <a:t>Hrvatski zavod za zapošljavanje - PS Varaždin</a:t>
            </a:r>
            <a:endParaRPr lang="hr-H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8FA221-06F6-4755-B755-2FFF55D1F3F4}" type="slidenum">
              <a:rPr lang="hr-HR" smtClean="0"/>
              <a:pPr>
                <a:defRPr/>
              </a:pPr>
              <a:t>‹#›</a:t>
            </a:fld>
            <a:endParaRPr lang="hr-HR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hr-H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hr-HR" smtClean="0"/>
              <a:t>Hrvatski zavod za zapošljavanje - PS Varaždin</a:t>
            </a:r>
            <a:endParaRPr lang="hr-H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B3E0E57-AF44-4C31-9C0A-5301A8D61918}" type="slidenum">
              <a:rPr lang="hr-HR" smtClean="0"/>
              <a:pPr>
                <a:defRPr/>
              </a:pPr>
              <a:t>‹#›</a:t>
            </a:fld>
            <a:endParaRPr lang="hr-HR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>
              <a:defRPr/>
            </a:pPr>
            <a:endParaRPr lang="hr-H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>
              <a:defRPr/>
            </a:pPr>
            <a:fld id="{AA943714-62B1-4F72-A07B-BCACFF063325}" type="slidenum">
              <a:rPr lang="hr-HR" smtClean="0"/>
              <a:pPr>
                <a:defRPr/>
              </a:pPr>
              <a:t>‹#›</a:t>
            </a:fld>
            <a:endParaRPr lang="hr-H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>
              <a:defRPr/>
            </a:pPr>
            <a:r>
              <a:rPr lang="hr-HR" smtClean="0"/>
              <a:t>Hrvatski zavod za zapošljavanje - PS Varaždin</a:t>
            </a:r>
            <a:endParaRPr lang="hr-HR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hr-H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hr-HR" smtClean="0"/>
              <a:t>Hrvatski zavod za zapošljavanje - PS Varaždin</a:t>
            </a:r>
            <a:endParaRPr lang="hr-H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A68535D-3176-4C67-BD71-432C715E835E}" type="slidenum">
              <a:rPr lang="hr-HR" smtClean="0"/>
              <a:pPr>
                <a:defRPr/>
              </a:pPr>
              <a:t>‹#›</a:t>
            </a:fld>
            <a:endParaRPr lang="hr-HR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Content Placeholder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pPr>
              <a:defRPr/>
            </a:pPr>
            <a:endParaRPr lang="hr-HR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pPr>
              <a:defRPr/>
            </a:pPr>
            <a:fld id="{8CB16887-A040-4176-8CB7-F44401DE72DE}" type="slidenum">
              <a:rPr lang="hr-HR" smtClean="0"/>
              <a:pPr>
                <a:defRPr/>
              </a:pPr>
              <a:t>‹#›</a:t>
            </a:fld>
            <a:endParaRPr lang="hr-HR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pPr>
              <a:defRPr/>
            </a:pPr>
            <a:r>
              <a:rPr lang="hr-HR" smtClean="0"/>
              <a:t>Hrvatski zavod za zapošljavanje - PS Varaždin</a:t>
            </a:r>
            <a:endParaRPr lang="hr-H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edg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Straight Connector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>
              <a:defRPr/>
            </a:pPr>
            <a:endParaRPr lang="hr-HR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>
              <a:defRPr/>
            </a:pPr>
            <a:fld id="{E5A29382-078A-470F-A66C-3D4BF93FD555}" type="slidenum">
              <a:rPr lang="hr-HR" smtClean="0"/>
              <a:pPr>
                <a:defRPr/>
              </a:pPr>
              <a:t>‹#›</a:t>
            </a:fld>
            <a:endParaRPr lang="hr-HR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>
              <a:defRPr/>
            </a:pPr>
            <a:r>
              <a:rPr lang="hr-HR" smtClean="0"/>
              <a:t>Hrvatski zavod za zapošljavanje - PS Varaždin</a:t>
            </a:r>
            <a:endParaRPr lang="hr-HR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hr-H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hr-HR" smtClean="0"/>
              <a:t>Hrvatski zavod za zapošljavanje - PS Varaždin</a:t>
            </a:r>
            <a:endParaRPr lang="hr-H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1428051-BD5A-42DB-9BCB-B49266353565}" type="slidenum">
              <a:rPr lang="hr-HR" smtClean="0"/>
              <a:pPr>
                <a:defRPr/>
              </a:pPr>
              <a:t>‹#›</a:t>
            </a:fld>
            <a:endParaRPr lang="hr-HR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hr-H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hr-HR" smtClean="0"/>
              <a:t>Hrvatski zavod za zapošljavanje - PS Varaždin</a:t>
            </a:r>
            <a:endParaRPr lang="hr-H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60B5ACC-AB85-4078-A86D-DD8100575FF1}" type="slidenum">
              <a:rPr lang="hr-HR" smtClean="0"/>
              <a:pPr>
                <a:defRPr/>
              </a:pPr>
              <a:t>‹#›</a:t>
            </a:fld>
            <a:endParaRPr lang="hr-HR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hr-H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hr-HR" smtClean="0"/>
              <a:t>Hrvatski zavod za zapošljavanje - PS Varaždin</a:t>
            </a:r>
            <a:endParaRPr lang="hr-HR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13BC8712-7F70-40B1-B637-B8F94594E816}" type="slidenum">
              <a:rPr lang="hr-HR" smtClean="0"/>
              <a:pPr>
                <a:defRPr/>
              </a:pPr>
              <a:t>‹#›</a:t>
            </a:fld>
            <a:endParaRPr lang="hr-H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52" r:id="rId1"/>
    <p:sldLayoutId id="2147483953" r:id="rId2"/>
    <p:sldLayoutId id="2147483954" r:id="rId3"/>
    <p:sldLayoutId id="2147483955" r:id="rId4"/>
    <p:sldLayoutId id="2147483956" r:id="rId5"/>
    <p:sldLayoutId id="2147483957" r:id="rId6"/>
    <p:sldLayoutId id="2147483958" r:id="rId7"/>
    <p:sldLayoutId id="2147483959" r:id="rId8"/>
    <p:sldLayoutId id="2147483960" r:id="rId9"/>
    <p:sldLayoutId id="2147483961" r:id="rId10"/>
    <p:sldLayoutId id="2147483962" r:id="rId11"/>
  </p:sldLayoutIdLst>
  <p:transition>
    <p:wheel/>
  </p:transition>
  <p:timing>
    <p:tnLst>
      <p:par>
        <p:cTn id="1" dur="indefinite" restart="never" nodeType="tmRoot"/>
      </p:par>
    </p:tnLst>
  </p:timing>
  <p:hf sldNum="0" hdr="0" dt="0"/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jpe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jpe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jpe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jpe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jpe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jpe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54" name="Picture 2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5113" y="188913"/>
            <a:ext cx="904875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357158" y="1000108"/>
            <a:ext cx="8135938" cy="1214446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hr-HR" sz="48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One </a:t>
            </a:r>
            <a:r>
              <a:rPr lang="hr-HR" sz="4800" b="1" dirty="0" err="1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click</a:t>
            </a:r>
            <a:r>
              <a:rPr lang="hr-HR" sz="48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hr-HR" sz="4800" b="1" dirty="0" err="1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away</a:t>
            </a:r>
            <a:r>
              <a:rPr lang="hr-HR" sz="32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/>
            </a:r>
            <a:br>
              <a:rPr lang="hr-HR" sz="32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hr-HR" sz="28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Udaljeni jednim klikom</a:t>
            </a:r>
            <a:endParaRPr lang="hr-HR" sz="24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14347" name="Picture 30" descr="logo-signature-0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857356" y="6143644"/>
            <a:ext cx="72390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8" name="Picture 31" descr="CompasFinal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14678" y="6072206"/>
            <a:ext cx="552450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9" name="Picture 3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214810" y="6215082"/>
            <a:ext cx="7239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0" name="Picture 33" descr="Email_potpis_zupanija_grb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500694" y="6072206"/>
            <a:ext cx="428625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1" name="Picture 34" descr="GradNoviLogo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357950" y="6215082"/>
            <a:ext cx="723900" cy="41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2" name="Picture 24" descr="flag_2colors"/>
          <p:cNvPicPr>
            <a:picLocks noChangeAspect="1" noChangeArrowheads="1"/>
          </p:cNvPicPr>
          <p:nvPr/>
        </p:nvPicPr>
        <p:blipFill>
          <a:blip r:embed="rId9">
            <a:lum bright="-18000"/>
          </a:blip>
          <a:srcRect/>
          <a:stretch>
            <a:fillRect/>
          </a:stretch>
        </p:blipFill>
        <p:spPr bwMode="auto">
          <a:xfrm>
            <a:off x="7643834" y="6215082"/>
            <a:ext cx="628650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3" name="Picture 2" descr="HZZlogo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14348" y="6143644"/>
            <a:ext cx="719138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55" name="TextBox 27"/>
          <p:cNvSpPr txBox="1">
            <a:spLocks noChangeArrowheads="1"/>
          </p:cNvSpPr>
          <p:nvPr/>
        </p:nvSpPr>
        <p:spPr bwMode="auto">
          <a:xfrm>
            <a:off x="642910" y="142852"/>
            <a:ext cx="719931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hr-HR" sz="2400" dirty="0">
                <a:latin typeface="Arial" charset="0"/>
                <a:cs typeface="Arial" charset="0"/>
              </a:rPr>
              <a:t>Grant shema Lokalna partnerstva za zapošljavanje</a:t>
            </a:r>
          </a:p>
        </p:txBody>
      </p:sp>
      <p:sp>
        <p:nvSpPr>
          <p:cNvPr id="12" name="Title 22"/>
          <p:cNvSpPr txBox="1">
            <a:spLocks/>
          </p:cNvSpPr>
          <p:nvPr/>
        </p:nvSpPr>
        <p:spPr>
          <a:xfrm>
            <a:off x="357158" y="2643182"/>
            <a:ext cx="8135938" cy="1857388"/>
          </a:xfrm>
          <a:prstGeom prst="rect">
            <a:avLst/>
          </a:prstGeom>
        </p:spPr>
        <p:txBody>
          <a:bodyPr vert="horz" anchor="b">
            <a:noAutofit/>
          </a:bodyPr>
          <a:lstStyle/>
          <a:p>
            <a:pPr lvl="0" algn="ctr" fontAlgn="auto">
              <a:spcAft>
                <a:spcPts val="0"/>
              </a:spcAft>
              <a:defRPr/>
            </a:pPr>
            <a:r>
              <a:rPr lang="hr-HR" sz="5700" b="1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Komunikacijske i</a:t>
            </a:r>
            <a:r>
              <a:rPr lang="en-US" sz="5700" b="1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hr-HR" sz="5700" b="1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prezentacijske vještine</a:t>
            </a:r>
            <a:endParaRPr kumimoji="0" lang="hr-HR" sz="5700" b="1" i="0" u="none" strike="noStrike" kern="1200" cap="small" spc="0" normalizeH="0" baseline="0" noProof="0" dirty="0">
              <a:ln>
                <a:noFill/>
              </a:ln>
              <a:solidFill>
                <a:schemeClr val="accent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13" name="Title 22"/>
          <p:cNvSpPr txBox="1">
            <a:spLocks/>
          </p:cNvSpPr>
          <p:nvPr/>
        </p:nvSpPr>
        <p:spPr>
          <a:xfrm>
            <a:off x="785786" y="4929198"/>
            <a:ext cx="7929618" cy="642942"/>
          </a:xfrm>
          <a:prstGeom prst="rect">
            <a:avLst/>
          </a:prstGeom>
        </p:spPr>
        <p:txBody>
          <a:bodyPr vert="horz" anchor="b">
            <a:noAutofit/>
          </a:bodyPr>
          <a:lstStyle/>
          <a:p>
            <a:pPr lvl="0" algn="r" fontAlgn="auto">
              <a:spcAft>
                <a:spcPts val="0"/>
              </a:spcAft>
              <a:defRPr/>
            </a:pPr>
            <a:r>
              <a:rPr kumimoji="0" lang="hr-HR" sz="4000" b="1" i="0" u="none" strike="noStrike" kern="1200" cap="small" spc="0" normalizeH="0" baseline="0" noProof="0" dirty="0" smtClean="0">
                <a:ln>
                  <a:noFill/>
                </a:ln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Nebojša</a:t>
            </a:r>
            <a:r>
              <a:rPr kumimoji="0" lang="hr-HR" sz="4000" b="1" i="0" u="none" strike="noStrike" kern="1200" cap="small" spc="0" normalizeH="0" noProof="0" dirty="0" smtClean="0">
                <a:ln>
                  <a:noFill/>
                </a:ln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 </a:t>
            </a:r>
            <a:r>
              <a:rPr kumimoji="0" lang="hr-HR" sz="4000" b="1" i="0" u="none" strike="noStrike" kern="1200" cap="small" spc="0" normalizeH="0" noProof="0" dirty="0" err="1" smtClean="0">
                <a:ln>
                  <a:noFill/>
                </a:ln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Buđanovac</a:t>
            </a:r>
            <a:endParaRPr kumimoji="0" lang="hr-HR" sz="4000" b="1" i="0" u="none" strike="noStrike" kern="1200" cap="small" spc="0" normalizeH="0" baseline="0" noProof="0" dirty="0">
              <a:ln>
                <a:noFill/>
              </a:ln>
              <a:solidFill>
                <a:schemeClr val="accent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</p:cSld>
  <p:clrMapOvr>
    <a:masterClrMapping/>
  </p:clrMapOvr>
  <p:transition advTm="10578"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54" name="Picture 2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5113" y="188913"/>
            <a:ext cx="904875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7" name="Picture 30" descr="logo-signature-0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857356" y="6143644"/>
            <a:ext cx="72390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8" name="Picture 31" descr="CompasFinal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14678" y="6072206"/>
            <a:ext cx="552450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9" name="Picture 3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214810" y="6215082"/>
            <a:ext cx="7239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0" name="Picture 33" descr="Email_potpis_zupanija_grb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500694" y="6072206"/>
            <a:ext cx="428625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1" name="Picture 34" descr="GradNoviLogo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357950" y="6215082"/>
            <a:ext cx="723900" cy="41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2" name="Picture 24" descr="flag_2colors"/>
          <p:cNvPicPr>
            <a:picLocks noChangeAspect="1" noChangeArrowheads="1"/>
          </p:cNvPicPr>
          <p:nvPr/>
        </p:nvPicPr>
        <p:blipFill>
          <a:blip r:embed="rId9">
            <a:lum bright="-18000"/>
          </a:blip>
          <a:srcRect/>
          <a:stretch>
            <a:fillRect/>
          </a:stretch>
        </p:blipFill>
        <p:spPr bwMode="auto">
          <a:xfrm>
            <a:off x="7643834" y="6215082"/>
            <a:ext cx="628650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3" name="Picture 2" descr="HZZlogo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14348" y="6143644"/>
            <a:ext cx="719138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extBox 13"/>
          <p:cNvSpPr txBox="1"/>
          <p:nvPr/>
        </p:nvSpPr>
        <p:spPr>
          <a:xfrm>
            <a:off x="468313" y="476250"/>
            <a:ext cx="7632700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hr-HR" sz="36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Komunikacijske i</a:t>
            </a:r>
            <a:r>
              <a:rPr lang="en-US" sz="36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pre</a:t>
            </a:r>
            <a:r>
              <a:rPr lang="hr-HR" sz="3600" b="1" dirty="0" err="1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zentacijske</a:t>
            </a:r>
            <a:r>
              <a:rPr lang="hr-HR" sz="36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vještine</a:t>
            </a:r>
            <a:endParaRPr lang="hr-HR" sz="36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39750" y="2143116"/>
            <a:ext cx="8175654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FontTx/>
              <a:buNone/>
            </a:pPr>
            <a:r>
              <a:rPr lang="hr-HR" sz="32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Vodeći principi:</a:t>
            </a:r>
          </a:p>
          <a:p>
            <a:pPr>
              <a:buFontTx/>
              <a:buNone/>
            </a:pPr>
            <a:endParaRPr lang="hr-HR" sz="3200" dirty="0" smtClean="0">
              <a:solidFill>
                <a:schemeClr val="accent4"/>
              </a:solidFill>
              <a:latin typeface="Arial" pitchFamily="34" charset="0"/>
              <a:cs typeface="Arial" pitchFamily="34" charset="0"/>
            </a:endParaRPr>
          </a:p>
          <a:p>
            <a:pPr>
              <a:buFontTx/>
              <a:buNone/>
            </a:pPr>
            <a:r>
              <a:rPr lang="hr-HR" sz="32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- empatija, poštovanje, iskrenost</a:t>
            </a:r>
          </a:p>
          <a:p>
            <a:pPr>
              <a:buFontTx/>
              <a:buNone/>
            </a:pPr>
            <a:r>
              <a:rPr lang="hr-HR" sz="32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- iskren, pozitivan pogled, bez osuđivanja</a:t>
            </a:r>
          </a:p>
          <a:p>
            <a:pPr>
              <a:buFontTx/>
              <a:buNone/>
            </a:pPr>
            <a:r>
              <a:rPr lang="hr-HR" sz="32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- obratiti pozornost na verbalni, </a:t>
            </a:r>
            <a:r>
              <a:rPr lang="hr-HR" sz="3200" dirty="0" err="1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paraverbalni</a:t>
            </a:r>
            <a:r>
              <a:rPr lang="hr-HR" sz="32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 i neverbalni sadržaj razgovora. </a:t>
            </a:r>
          </a:p>
        </p:txBody>
      </p:sp>
    </p:spTree>
  </p:cSld>
  <p:clrMapOvr>
    <a:masterClrMapping/>
  </p:clrMapOvr>
  <p:transition advTm="10578"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54" name="Picture 2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5113" y="188913"/>
            <a:ext cx="904875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7" name="Picture 30" descr="logo-signature-0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857356" y="6143644"/>
            <a:ext cx="72390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8" name="Picture 31" descr="CompasFinal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14678" y="6072206"/>
            <a:ext cx="552450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9" name="Picture 3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214810" y="6215082"/>
            <a:ext cx="7239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0" name="Picture 33" descr="Email_potpis_zupanija_grb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500694" y="6072206"/>
            <a:ext cx="428625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1" name="Picture 34" descr="GradNoviLogo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357950" y="6215082"/>
            <a:ext cx="723900" cy="41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2" name="Picture 24" descr="flag_2colors"/>
          <p:cNvPicPr>
            <a:picLocks noChangeAspect="1" noChangeArrowheads="1"/>
          </p:cNvPicPr>
          <p:nvPr/>
        </p:nvPicPr>
        <p:blipFill>
          <a:blip r:embed="rId9">
            <a:lum bright="-18000"/>
          </a:blip>
          <a:srcRect/>
          <a:stretch>
            <a:fillRect/>
          </a:stretch>
        </p:blipFill>
        <p:spPr bwMode="auto">
          <a:xfrm>
            <a:off x="7643834" y="6215082"/>
            <a:ext cx="628650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3" name="Picture 2" descr="HZZlogo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14348" y="6143644"/>
            <a:ext cx="719138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extBox 13"/>
          <p:cNvSpPr txBox="1"/>
          <p:nvPr/>
        </p:nvSpPr>
        <p:spPr>
          <a:xfrm>
            <a:off x="468313" y="476250"/>
            <a:ext cx="7632700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hr-HR" sz="36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Tehnike i savjeti za razgovor za posao</a:t>
            </a:r>
            <a:endParaRPr lang="hr-HR" sz="3600" b="1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39750" y="1714488"/>
            <a:ext cx="8175654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hr-HR" sz="30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 Situacija </a:t>
            </a:r>
            <a:r>
              <a:rPr lang="hr-HR" sz="30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razgovora za posao veoma je stresna za mnoge ljude.</a:t>
            </a:r>
          </a:p>
          <a:p>
            <a:pPr>
              <a:buFont typeface="Arial" pitchFamily="34" charset="0"/>
              <a:buChar char="•"/>
            </a:pPr>
            <a:r>
              <a:rPr lang="hr-HR" sz="30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 Možda </a:t>
            </a:r>
            <a:r>
              <a:rPr lang="hr-HR" sz="30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vam nije ugodno “prodavati” sebe ili odgovarati na neočekivana pitanja</a:t>
            </a:r>
          </a:p>
          <a:p>
            <a:pPr>
              <a:buFont typeface="Arial" pitchFamily="34" charset="0"/>
              <a:buChar char="•"/>
            </a:pPr>
            <a:r>
              <a:rPr lang="hr-HR" sz="30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 Možda </a:t>
            </a:r>
            <a:r>
              <a:rPr lang="hr-HR" sz="30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vam upoznavanje novih ljudi pokreće tjeskobu</a:t>
            </a:r>
          </a:p>
          <a:p>
            <a:pPr>
              <a:buFont typeface="Arial" pitchFamily="34" charset="0"/>
              <a:buChar char="•"/>
            </a:pPr>
            <a:r>
              <a:rPr lang="hr-HR" sz="30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 No</a:t>
            </a:r>
            <a:r>
              <a:rPr lang="hr-HR" sz="30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, vještine razgovora mogu se naučiti</a:t>
            </a:r>
          </a:p>
          <a:p>
            <a:pPr>
              <a:buFont typeface="Arial" pitchFamily="34" charset="0"/>
              <a:buChar char="•"/>
            </a:pPr>
            <a:r>
              <a:rPr lang="hr-HR" sz="30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 8 </a:t>
            </a:r>
            <a:r>
              <a:rPr lang="hr-HR" sz="30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savjeta za razgovor za posao</a:t>
            </a:r>
            <a:endParaRPr lang="hr-HR" sz="3000" dirty="0">
              <a:solidFill>
                <a:schemeClr val="accent4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Tm="10578"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54" name="Picture 2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5113" y="188913"/>
            <a:ext cx="904875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7" name="Picture 30" descr="logo-signature-0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857356" y="6143644"/>
            <a:ext cx="72390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8" name="Picture 31" descr="CompasFinal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14678" y="6072206"/>
            <a:ext cx="552450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9" name="Picture 3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214810" y="6215082"/>
            <a:ext cx="7239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0" name="Picture 33" descr="Email_potpis_zupanija_grb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500694" y="6072206"/>
            <a:ext cx="428625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1" name="Picture 34" descr="GradNoviLogo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357950" y="6215082"/>
            <a:ext cx="723900" cy="41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2" name="Picture 24" descr="flag_2colors"/>
          <p:cNvPicPr>
            <a:picLocks noChangeAspect="1" noChangeArrowheads="1"/>
          </p:cNvPicPr>
          <p:nvPr/>
        </p:nvPicPr>
        <p:blipFill>
          <a:blip r:embed="rId9">
            <a:lum bright="-18000"/>
          </a:blip>
          <a:srcRect/>
          <a:stretch>
            <a:fillRect/>
          </a:stretch>
        </p:blipFill>
        <p:spPr bwMode="auto">
          <a:xfrm>
            <a:off x="7643834" y="6215082"/>
            <a:ext cx="628650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3" name="Picture 2" descr="HZZlogo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14348" y="6143644"/>
            <a:ext cx="719138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extBox 13"/>
          <p:cNvSpPr txBox="1"/>
          <p:nvPr/>
        </p:nvSpPr>
        <p:spPr>
          <a:xfrm>
            <a:off x="468313" y="476250"/>
            <a:ext cx="7632700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hr-HR" sz="36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Tehnike i savjeti za razgovor za posao: prvi savjet</a:t>
            </a:r>
            <a:endParaRPr lang="hr-HR" sz="3600" b="1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39750" y="1714488"/>
            <a:ext cx="8175654" cy="40811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buFont typeface="Arial" pitchFamily="34" charset="0"/>
              <a:buChar char="•"/>
            </a:pPr>
            <a:r>
              <a:rPr lang="hr-HR" sz="3200" b="1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 Izađite </a:t>
            </a:r>
            <a:r>
              <a:rPr lang="hr-HR" sz="3200" b="1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na što je moguće više razgovora za posao.</a:t>
            </a:r>
          </a:p>
          <a:p>
            <a:pPr>
              <a:lnSpc>
                <a:spcPct val="90000"/>
              </a:lnSpc>
              <a:buFont typeface="Arial" pitchFamily="34" charset="0"/>
              <a:buChar char="•"/>
            </a:pPr>
            <a:r>
              <a:rPr lang="hr-HR" sz="32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 Ukoliko </a:t>
            </a:r>
            <a:r>
              <a:rPr lang="hr-HR" sz="32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ste odradili sve pripremne radnje (istražili ste moguće poslove, uključili svoju mrežu ljudi, napisali odličan životopis), onda valja krenuti u akciju.</a:t>
            </a:r>
          </a:p>
          <a:p>
            <a:pPr>
              <a:lnSpc>
                <a:spcPct val="90000"/>
              </a:lnSpc>
              <a:buFont typeface="Arial" pitchFamily="34" charset="0"/>
              <a:buChar char="•"/>
            </a:pPr>
            <a:r>
              <a:rPr lang="hr-HR" sz="32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 Važno </a:t>
            </a:r>
            <a:r>
              <a:rPr lang="hr-HR" sz="32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je ne biti previše zahtjevan u potrazi za poslom, jer možete previdjeti mnoge mogućnosti.</a:t>
            </a:r>
            <a:endParaRPr lang="hr-HR" sz="3200" dirty="0">
              <a:solidFill>
                <a:schemeClr val="accent4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Tm="10578"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54" name="Picture 2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5113" y="188913"/>
            <a:ext cx="904875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7" name="Picture 30" descr="logo-signature-0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857356" y="6143644"/>
            <a:ext cx="72390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8" name="Picture 31" descr="CompasFinal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14678" y="6072206"/>
            <a:ext cx="552450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9" name="Picture 3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214810" y="6215082"/>
            <a:ext cx="7239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0" name="Picture 33" descr="Email_potpis_zupanija_grb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500694" y="6072206"/>
            <a:ext cx="428625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1" name="Picture 34" descr="GradNoviLogo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357950" y="6215082"/>
            <a:ext cx="723900" cy="41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2" name="Picture 24" descr="flag_2colors"/>
          <p:cNvPicPr>
            <a:picLocks noChangeAspect="1" noChangeArrowheads="1"/>
          </p:cNvPicPr>
          <p:nvPr/>
        </p:nvPicPr>
        <p:blipFill>
          <a:blip r:embed="rId9">
            <a:lum bright="-18000"/>
          </a:blip>
          <a:srcRect/>
          <a:stretch>
            <a:fillRect/>
          </a:stretch>
        </p:blipFill>
        <p:spPr bwMode="auto">
          <a:xfrm>
            <a:off x="7643834" y="6215082"/>
            <a:ext cx="628650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3" name="Picture 2" descr="HZZlogo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14348" y="6143644"/>
            <a:ext cx="719138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extBox 13"/>
          <p:cNvSpPr txBox="1"/>
          <p:nvPr/>
        </p:nvSpPr>
        <p:spPr>
          <a:xfrm>
            <a:off x="468313" y="476250"/>
            <a:ext cx="7632700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hr-HR" sz="36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Tehnike i savjeti za razgovor za posao: prvi savjet</a:t>
            </a:r>
            <a:endParaRPr lang="hr-HR" sz="3600" b="1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39750" y="1714488"/>
            <a:ext cx="8175654" cy="40811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buFont typeface="Arial" pitchFamily="34" charset="0"/>
              <a:buChar char="•"/>
            </a:pPr>
            <a:r>
              <a:rPr lang="hr-HR" sz="32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 Zašto </a:t>
            </a:r>
            <a:r>
              <a:rPr lang="hr-HR" sz="32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je važno izaći na što više razgovora:</a:t>
            </a:r>
          </a:p>
          <a:p>
            <a:pPr lvl="1">
              <a:lnSpc>
                <a:spcPct val="90000"/>
              </a:lnSpc>
              <a:buFontTx/>
              <a:buChar char="-"/>
            </a:pPr>
            <a:r>
              <a:rPr lang="hr-HR" sz="31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 Potrebno vam je što više vježbe</a:t>
            </a:r>
          </a:p>
          <a:p>
            <a:pPr lvl="1">
              <a:lnSpc>
                <a:spcPct val="90000"/>
              </a:lnSpc>
              <a:buFontTx/>
              <a:buChar char="-"/>
            </a:pPr>
            <a:r>
              <a:rPr lang="hr-HR" sz="31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 Razgovori će vam usmjeriti potragu za poslom, saznat ćete o novim trendovima, poslovima i prilikama</a:t>
            </a:r>
          </a:p>
          <a:p>
            <a:pPr lvl="1">
              <a:lnSpc>
                <a:spcPct val="90000"/>
              </a:lnSpc>
              <a:buFontTx/>
              <a:buChar char="-"/>
            </a:pPr>
            <a:r>
              <a:rPr lang="hr-HR" sz="31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 Razgovori će vam ojačati mrežu poznanika</a:t>
            </a:r>
          </a:p>
          <a:p>
            <a:pPr lvl="1">
              <a:lnSpc>
                <a:spcPct val="90000"/>
              </a:lnSpc>
              <a:buFontTx/>
              <a:buChar char="-"/>
            </a:pPr>
            <a:r>
              <a:rPr lang="hr-HR" sz="31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 Razgovori mogu dovesti do neočekivanih prilika</a:t>
            </a:r>
            <a:endParaRPr lang="hr-HR" sz="3100" dirty="0">
              <a:solidFill>
                <a:schemeClr val="accent4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Tm="10578"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54" name="Picture 2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5113" y="188913"/>
            <a:ext cx="904875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7" name="Picture 30" descr="logo-signature-0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857356" y="6143644"/>
            <a:ext cx="72390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8" name="Picture 31" descr="CompasFinal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14678" y="6072206"/>
            <a:ext cx="552450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9" name="Picture 3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214810" y="6215082"/>
            <a:ext cx="7239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0" name="Picture 33" descr="Email_potpis_zupanija_grb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500694" y="6072206"/>
            <a:ext cx="428625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1" name="Picture 34" descr="GradNoviLogo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357950" y="6215082"/>
            <a:ext cx="723900" cy="41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2" name="Picture 24" descr="flag_2colors"/>
          <p:cNvPicPr>
            <a:picLocks noChangeAspect="1" noChangeArrowheads="1"/>
          </p:cNvPicPr>
          <p:nvPr/>
        </p:nvPicPr>
        <p:blipFill>
          <a:blip r:embed="rId9">
            <a:lum bright="-18000"/>
          </a:blip>
          <a:srcRect/>
          <a:stretch>
            <a:fillRect/>
          </a:stretch>
        </p:blipFill>
        <p:spPr bwMode="auto">
          <a:xfrm>
            <a:off x="7643834" y="6215082"/>
            <a:ext cx="628650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3" name="Picture 2" descr="HZZlogo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14348" y="6143644"/>
            <a:ext cx="719138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extBox 13"/>
          <p:cNvSpPr txBox="1"/>
          <p:nvPr/>
        </p:nvSpPr>
        <p:spPr>
          <a:xfrm>
            <a:off x="468313" y="476250"/>
            <a:ext cx="7632700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hr-HR" sz="36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Tehnike i savjeti za razgovor za posao: drugi savjet</a:t>
            </a:r>
            <a:endParaRPr lang="hr-HR" sz="3600" b="1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39750" y="1714488"/>
            <a:ext cx="8175654" cy="40811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hr-HR" sz="3200" b="1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Razvijte uvjerljivu priču</a:t>
            </a:r>
            <a:r>
              <a:rPr lang="hr-HR" sz="32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 – mi često mislimo da su nam životi slični životima drugih, prosječni, možda i dosadni, i zato mnogi ljudi ne žele pričati o sebi i ne pričaju kvalitetno svoju priču. No, vaša je priča mnogo bolja nego što mislite: možete pričati o stvarima koje ste naučili, o svom životnom putu, o svojim postignućima i snovima – to su stvari koje su jedinstvene za vas.</a:t>
            </a:r>
            <a:endParaRPr lang="hr-HR" sz="3200" dirty="0">
              <a:solidFill>
                <a:schemeClr val="accent4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Tm="10578"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54" name="Picture 2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5113" y="188913"/>
            <a:ext cx="904875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7" name="Picture 30" descr="logo-signature-0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857356" y="6143644"/>
            <a:ext cx="72390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8" name="Picture 31" descr="CompasFinal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14678" y="6072206"/>
            <a:ext cx="552450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9" name="Picture 3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214810" y="6215082"/>
            <a:ext cx="7239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0" name="Picture 33" descr="Email_potpis_zupanija_grb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500694" y="6072206"/>
            <a:ext cx="428625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1" name="Picture 34" descr="GradNoviLogo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357950" y="6215082"/>
            <a:ext cx="723900" cy="41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2" name="Picture 24" descr="flag_2colors"/>
          <p:cNvPicPr>
            <a:picLocks noChangeAspect="1" noChangeArrowheads="1"/>
          </p:cNvPicPr>
          <p:nvPr/>
        </p:nvPicPr>
        <p:blipFill>
          <a:blip r:embed="rId9">
            <a:lum bright="-18000"/>
          </a:blip>
          <a:srcRect/>
          <a:stretch>
            <a:fillRect/>
          </a:stretch>
        </p:blipFill>
        <p:spPr bwMode="auto">
          <a:xfrm>
            <a:off x="7643834" y="6215082"/>
            <a:ext cx="628650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3" name="Picture 2" descr="HZZlogo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14348" y="6143644"/>
            <a:ext cx="719138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extBox 13"/>
          <p:cNvSpPr txBox="1"/>
          <p:nvPr/>
        </p:nvSpPr>
        <p:spPr>
          <a:xfrm>
            <a:off x="468313" y="476250"/>
            <a:ext cx="7632700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hr-HR" sz="36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Tehnike i savjeti za razgovor za posao: drugi savjet</a:t>
            </a:r>
            <a:endParaRPr lang="hr-HR" sz="3600" b="1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39750" y="1714488"/>
            <a:ext cx="8175654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hr-HR" sz="32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 Uvjerljiva </a:t>
            </a:r>
            <a:r>
              <a:rPr lang="hr-HR" sz="32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priča o sebi je važna za razgovor</a:t>
            </a:r>
          </a:p>
          <a:p>
            <a:pPr>
              <a:buFont typeface="Arial" pitchFamily="34" charset="0"/>
              <a:buChar char="•"/>
            </a:pPr>
            <a:r>
              <a:rPr lang="hr-HR" sz="32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 Ona </a:t>
            </a:r>
            <a:r>
              <a:rPr lang="hr-HR" sz="32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pomaže ljudima da shvate tko ste i kamo idete. Zato naučite pričati svoju priču i pričajte je dobro.</a:t>
            </a:r>
          </a:p>
          <a:p>
            <a:pPr>
              <a:buFont typeface="Arial" pitchFamily="34" charset="0"/>
              <a:buChar char="•"/>
            </a:pPr>
            <a:r>
              <a:rPr lang="hr-HR" sz="32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 Sastavljanje </a:t>
            </a:r>
            <a:r>
              <a:rPr lang="hr-HR" sz="32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svoje priče zahtijeva mnogo truda, jer ne smije biti preduga.</a:t>
            </a:r>
            <a:endParaRPr lang="hr-HR" sz="3200" dirty="0">
              <a:solidFill>
                <a:schemeClr val="accent4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Tm="10578"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54" name="Picture 2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5113" y="188913"/>
            <a:ext cx="904875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7" name="Picture 30" descr="logo-signature-0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857356" y="6143644"/>
            <a:ext cx="72390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8" name="Picture 31" descr="CompasFinal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14678" y="6072206"/>
            <a:ext cx="552450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9" name="Picture 3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214810" y="6215082"/>
            <a:ext cx="7239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0" name="Picture 33" descr="Email_potpis_zupanija_grb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500694" y="6072206"/>
            <a:ext cx="428625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1" name="Picture 34" descr="GradNoviLogo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357950" y="6215082"/>
            <a:ext cx="723900" cy="41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2" name="Picture 24" descr="flag_2colors"/>
          <p:cNvPicPr>
            <a:picLocks noChangeAspect="1" noChangeArrowheads="1"/>
          </p:cNvPicPr>
          <p:nvPr/>
        </p:nvPicPr>
        <p:blipFill>
          <a:blip r:embed="rId9">
            <a:lum bright="-18000"/>
          </a:blip>
          <a:srcRect/>
          <a:stretch>
            <a:fillRect/>
          </a:stretch>
        </p:blipFill>
        <p:spPr bwMode="auto">
          <a:xfrm>
            <a:off x="7643834" y="6215082"/>
            <a:ext cx="628650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3" name="Picture 2" descr="HZZlogo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14348" y="6143644"/>
            <a:ext cx="719138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extBox 13"/>
          <p:cNvSpPr txBox="1"/>
          <p:nvPr/>
        </p:nvSpPr>
        <p:spPr>
          <a:xfrm>
            <a:off x="468313" y="476250"/>
            <a:ext cx="7632700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hr-HR" sz="36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Tehnike i savjeti za razgovor za posao: drugi savjet</a:t>
            </a:r>
            <a:endParaRPr lang="hr-HR" sz="3600" b="1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39750" y="1714488"/>
            <a:ext cx="8175654" cy="40318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hr-HR" sz="32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 Priča </a:t>
            </a:r>
            <a:r>
              <a:rPr lang="hr-HR" sz="32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vam daje samopouzdanje, daje ljudsku dimenziju vašem životopisu, čini vas upečatljivim i odvaja vas od drugih.</a:t>
            </a:r>
          </a:p>
          <a:p>
            <a:pPr>
              <a:buFont typeface="Arial" pitchFamily="34" charset="0"/>
              <a:buChar char="•"/>
            </a:pPr>
            <a:r>
              <a:rPr lang="hr-HR" sz="32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 Važno </a:t>
            </a:r>
            <a:r>
              <a:rPr lang="hr-HR" sz="32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je: uključiti važne događaje, neke posebne i jedinstvene trenutke, uspjehe, iskustva i postignuća, otkriti svoje strasti i poziv – jeste li učitelj, vođa, poduzetnik, ili nešto drugo?</a:t>
            </a:r>
            <a:endParaRPr lang="hr-HR" sz="3200" dirty="0">
              <a:solidFill>
                <a:schemeClr val="accent4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Tm="10578"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54" name="Picture 2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5113" y="188913"/>
            <a:ext cx="904875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7" name="Picture 30" descr="logo-signature-0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857356" y="6143644"/>
            <a:ext cx="72390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8" name="Picture 31" descr="CompasFinal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14678" y="6072206"/>
            <a:ext cx="552450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9" name="Picture 3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214810" y="6215082"/>
            <a:ext cx="7239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0" name="Picture 33" descr="Email_potpis_zupanija_grb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500694" y="6072206"/>
            <a:ext cx="428625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1" name="Picture 34" descr="GradNoviLogo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357950" y="6215082"/>
            <a:ext cx="723900" cy="41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2" name="Picture 24" descr="flag_2colors"/>
          <p:cNvPicPr>
            <a:picLocks noChangeAspect="1" noChangeArrowheads="1"/>
          </p:cNvPicPr>
          <p:nvPr/>
        </p:nvPicPr>
        <p:blipFill>
          <a:blip r:embed="rId9">
            <a:lum bright="-18000"/>
          </a:blip>
          <a:srcRect/>
          <a:stretch>
            <a:fillRect/>
          </a:stretch>
        </p:blipFill>
        <p:spPr bwMode="auto">
          <a:xfrm>
            <a:off x="7643834" y="6215082"/>
            <a:ext cx="628650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3" name="Picture 2" descr="HZZlogo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14348" y="6143644"/>
            <a:ext cx="719138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extBox 13"/>
          <p:cNvSpPr txBox="1"/>
          <p:nvPr/>
        </p:nvSpPr>
        <p:spPr>
          <a:xfrm>
            <a:off x="468313" y="476250"/>
            <a:ext cx="7632700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hr-HR" sz="36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Tehnike i savjeti za razgovor za posao: drugi savjet</a:t>
            </a:r>
            <a:endParaRPr lang="hr-HR" sz="3600" b="1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39750" y="1714488"/>
            <a:ext cx="8175654" cy="42473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buFont typeface="Arial" pitchFamily="34" charset="0"/>
              <a:buChar char="•"/>
            </a:pPr>
            <a:r>
              <a:rPr lang="hr-HR" sz="30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 Pričanje </a:t>
            </a:r>
            <a:r>
              <a:rPr lang="hr-HR" sz="30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svoje priče usavršit ćete vježbom – pričajte je na glas, po mogućnosti drugima. Nemojte čekati formalni razgovor za posao da je ispričate prvi puta. Pokušajte je snimiti diktafonom. Tražite povratnu informaciju.</a:t>
            </a:r>
          </a:p>
          <a:p>
            <a:pPr>
              <a:lnSpc>
                <a:spcPct val="90000"/>
              </a:lnSpc>
              <a:buFont typeface="Arial" pitchFamily="34" charset="0"/>
              <a:buChar char="•"/>
            </a:pPr>
            <a:r>
              <a:rPr lang="hr-HR" sz="30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 Bit </a:t>
            </a:r>
            <a:r>
              <a:rPr lang="hr-HR" sz="30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ćete sve opušteniji i uvidjeti da vaš život nije tek niz slučajnih događaja. Vaša priča ima prošlost i budućnost. </a:t>
            </a:r>
          </a:p>
          <a:p>
            <a:pPr>
              <a:lnSpc>
                <a:spcPct val="90000"/>
              </a:lnSpc>
              <a:buFont typeface="Arial" pitchFamily="34" charset="0"/>
              <a:buChar char="•"/>
            </a:pPr>
            <a:r>
              <a:rPr lang="hr-HR" sz="30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 Konačni </a:t>
            </a:r>
            <a:r>
              <a:rPr lang="hr-HR" sz="30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test bit će kad vam kažu: “Pričajte mi o sebi”.</a:t>
            </a:r>
            <a:endParaRPr lang="hr-HR" sz="3000" dirty="0">
              <a:solidFill>
                <a:schemeClr val="accent4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Tm="10578">
    <p:wedg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54" name="Picture 2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5113" y="188913"/>
            <a:ext cx="904875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7" name="Picture 30" descr="logo-signature-0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857356" y="6143644"/>
            <a:ext cx="72390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8" name="Picture 31" descr="CompasFinal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14678" y="6072206"/>
            <a:ext cx="552450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9" name="Picture 3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214810" y="6215082"/>
            <a:ext cx="7239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0" name="Picture 33" descr="Email_potpis_zupanija_grb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500694" y="6072206"/>
            <a:ext cx="428625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1" name="Picture 34" descr="GradNoviLogo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357950" y="6215082"/>
            <a:ext cx="723900" cy="41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2" name="Picture 24" descr="flag_2colors"/>
          <p:cNvPicPr>
            <a:picLocks noChangeAspect="1" noChangeArrowheads="1"/>
          </p:cNvPicPr>
          <p:nvPr/>
        </p:nvPicPr>
        <p:blipFill>
          <a:blip r:embed="rId9">
            <a:lum bright="-18000"/>
          </a:blip>
          <a:srcRect/>
          <a:stretch>
            <a:fillRect/>
          </a:stretch>
        </p:blipFill>
        <p:spPr bwMode="auto">
          <a:xfrm>
            <a:off x="7643834" y="6215082"/>
            <a:ext cx="628650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3" name="Picture 2" descr="HZZlogo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14348" y="6143644"/>
            <a:ext cx="719138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extBox 13"/>
          <p:cNvSpPr txBox="1"/>
          <p:nvPr/>
        </p:nvSpPr>
        <p:spPr>
          <a:xfrm>
            <a:off x="468313" y="476250"/>
            <a:ext cx="7632700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hr-HR" sz="36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Tehnike i savjeti za razgovor za posao: treći savjet</a:t>
            </a:r>
            <a:endParaRPr lang="hr-HR" sz="3600" b="1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39750" y="1714488"/>
            <a:ext cx="8175654" cy="40318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hr-HR" sz="3200" b="1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 Prilagodite </a:t>
            </a:r>
            <a:r>
              <a:rPr lang="hr-HR" sz="3200" b="1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svoju priču radnom mjestu za koje se natječete</a:t>
            </a:r>
            <a:r>
              <a:rPr lang="hr-HR" sz="32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buFont typeface="Arial" pitchFamily="34" charset="0"/>
              <a:buChar char="•"/>
            </a:pPr>
            <a:r>
              <a:rPr lang="hr-HR" sz="32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 Stavite </a:t>
            </a:r>
            <a:r>
              <a:rPr lang="hr-HR" sz="32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se na mjesto voditelja razgovora i zamislite pitanja koja bi vam on mogao postaviti. Koji dio vaše priče je važan za taj posao? Sjetite se svojih priča o tome kako ste donosili izbore pod pritiskom, kako ste se nosili s promjenama </a:t>
            </a:r>
            <a:r>
              <a:rPr lang="hr-HR" sz="3200" dirty="0" err="1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itd</a:t>
            </a:r>
            <a:r>
              <a:rPr lang="hr-HR" sz="32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. </a:t>
            </a:r>
            <a:endParaRPr lang="hr-HR" sz="3200" dirty="0">
              <a:solidFill>
                <a:schemeClr val="accent4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Tm="10578">
    <p:wedg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54" name="Picture 2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5113" y="188913"/>
            <a:ext cx="904875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7" name="Picture 30" descr="logo-signature-0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857356" y="6143644"/>
            <a:ext cx="72390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8" name="Picture 31" descr="CompasFinal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14678" y="6072206"/>
            <a:ext cx="552450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9" name="Picture 3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214810" y="6215082"/>
            <a:ext cx="7239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0" name="Picture 33" descr="Email_potpis_zupanija_grb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500694" y="6072206"/>
            <a:ext cx="428625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1" name="Picture 34" descr="GradNoviLogo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357950" y="6215082"/>
            <a:ext cx="723900" cy="41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2" name="Picture 24" descr="flag_2colors"/>
          <p:cNvPicPr>
            <a:picLocks noChangeAspect="1" noChangeArrowheads="1"/>
          </p:cNvPicPr>
          <p:nvPr/>
        </p:nvPicPr>
        <p:blipFill>
          <a:blip r:embed="rId9">
            <a:lum bright="-18000"/>
          </a:blip>
          <a:srcRect/>
          <a:stretch>
            <a:fillRect/>
          </a:stretch>
        </p:blipFill>
        <p:spPr bwMode="auto">
          <a:xfrm>
            <a:off x="7643834" y="6215082"/>
            <a:ext cx="628650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3" name="Picture 2" descr="HZZlogo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14348" y="6143644"/>
            <a:ext cx="719138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extBox 13"/>
          <p:cNvSpPr txBox="1"/>
          <p:nvPr/>
        </p:nvSpPr>
        <p:spPr>
          <a:xfrm>
            <a:off x="468313" y="476250"/>
            <a:ext cx="7632700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hr-HR" sz="36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Tehnike i savjeti za razgovor za posao: treći savjet</a:t>
            </a:r>
            <a:endParaRPr lang="hr-HR" sz="3600" b="1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39750" y="1714488"/>
            <a:ext cx="8175654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hr-HR" sz="32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 Osnovni </a:t>
            </a:r>
            <a:r>
              <a:rPr lang="hr-HR" sz="32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preduvjet za proces vođenja razgovora jest da dobro naučite svoju priču. Nemojte previše improvizirati. Pretpostavite pitanja i pripremite odgovore. Važno je ostaviti dobar, upečatljiv utisak koji ukazuje na vašu stručnost i sposobnost.</a:t>
            </a:r>
            <a:endParaRPr lang="hr-HR" sz="3200" dirty="0">
              <a:solidFill>
                <a:schemeClr val="accent4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Tm="10578">
    <p:wedg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54" name="Picture 2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5113" y="188913"/>
            <a:ext cx="904875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7" name="Picture 30" descr="logo-signature-0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857356" y="6143644"/>
            <a:ext cx="72390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8" name="Picture 31" descr="CompasFinal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14678" y="6072206"/>
            <a:ext cx="552450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9" name="Picture 3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214810" y="6215082"/>
            <a:ext cx="7239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0" name="Picture 33" descr="Email_potpis_zupanija_grb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500694" y="6072206"/>
            <a:ext cx="428625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1" name="Picture 34" descr="GradNoviLogo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357950" y="6215082"/>
            <a:ext cx="723900" cy="41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2" name="Picture 24" descr="flag_2colors"/>
          <p:cNvPicPr>
            <a:picLocks noChangeAspect="1" noChangeArrowheads="1"/>
          </p:cNvPicPr>
          <p:nvPr/>
        </p:nvPicPr>
        <p:blipFill>
          <a:blip r:embed="rId9">
            <a:lum bright="-18000"/>
          </a:blip>
          <a:srcRect/>
          <a:stretch>
            <a:fillRect/>
          </a:stretch>
        </p:blipFill>
        <p:spPr bwMode="auto">
          <a:xfrm>
            <a:off x="7643834" y="6215082"/>
            <a:ext cx="628650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3" name="Picture 2" descr="HZZlogo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14348" y="6143644"/>
            <a:ext cx="719138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extBox 13"/>
          <p:cNvSpPr txBox="1"/>
          <p:nvPr/>
        </p:nvSpPr>
        <p:spPr>
          <a:xfrm>
            <a:off x="468313" y="476250"/>
            <a:ext cx="7632700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hr-HR" sz="36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Tehnike i savjeti za razgovor za posao: treći savjet</a:t>
            </a:r>
            <a:endParaRPr lang="hr-HR" sz="3600" b="1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39750" y="1714488"/>
            <a:ext cx="8175654" cy="449969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buFont typeface="Arial" pitchFamily="34" charset="0"/>
              <a:buChar char="•"/>
            </a:pPr>
            <a:r>
              <a:rPr lang="hr-HR" sz="30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 Teme </a:t>
            </a:r>
            <a:r>
              <a:rPr lang="hr-HR" sz="30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oko kojih je dobro razviti priču su sljedeće:</a:t>
            </a:r>
          </a:p>
          <a:p>
            <a:pPr lvl="1">
              <a:lnSpc>
                <a:spcPct val="80000"/>
              </a:lnSpc>
              <a:buFontTx/>
              <a:buChar char="-"/>
            </a:pPr>
            <a:r>
              <a:rPr lang="hr-HR" sz="28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hr-HR" sz="27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Situacije </a:t>
            </a:r>
            <a:r>
              <a:rPr lang="hr-HR" sz="27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u kojima ste zaradili ili uštedjeli novac za prethodnu tvrtku</a:t>
            </a:r>
          </a:p>
          <a:p>
            <a:pPr lvl="1">
              <a:lnSpc>
                <a:spcPct val="80000"/>
              </a:lnSpc>
              <a:buFontTx/>
              <a:buChar char="-"/>
            </a:pPr>
            <a:r>
              <a:rPr lang="hr-HR" sz="27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 Situacije </a:t>
            </a:r>
            <a:r>
              <a:rPr lang="hr-HR" sz="27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u kojima ste bili dio tima i kako ste pridonijeli timu</a:t>
            </a:r>
          </a:p>
          <a:p>
            <a:pPr lvl="1">
              <a:lnSpc>
                <a:spcPct val="80000"/>
              </a:lnSpc>
              <a:buFontTx/>
              <a:buChar char="-"/>
            </a:pPr>
            <a:r>
              <a:rPr lang="hr-HR" sz="27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 Situacije </a:t>
            </a:r>
            <a:r>
              <a:rPr lang="hr-HR" sz="27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u kojima ste se morali nositi sa stresom</a:t>
            </a:r>
          </a:p>
          <a:p>
            <a:pPr lvl="1">
              <a:lnSpc>
                <a:spcPct val="80000"/>
              </a:lnSpc>
              <a:buFontTx/>
              <a:buChar char="-"/>
            </a:pPr>
            <a:r>
              <a:rPr lang="hr-HR" sz="27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 Situacije </a:t>
            </a:r>
            <a:r>
              <a:rPr lang="hr-HR" sz="27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kad ste bili uspješni vođa</a:t>
            </a:r>
          </a:p>
          <a:p>
            <a:pPr lvl="1">
              <a:lnSpc>
                <a:spcPct val="80000"/>
              </a:lnSpc>
              <a:buFontTx/>
              <a:buChar char="-"/>
            </a:pPr>
            <a:r>
              <a:rPr lang="hr-HR" sz="27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 Neuspjesi </a:t>
            </a:r>
            <a:r>
              <a:rPr lang="hr-HR" sz="27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s kojima ste se suočili i kako ste ih prevladali</a:t>
            </a:r>
          </a:p>
          <a:p>
            <a:pPr lvl="1">
              <a:lnSpc>
                <a:spcPct val="80000"/>
              </a:lnSpc>
              <a:buFontTx/>
              <a:buChar char="-"/>
            </a:pPr>
            <a:r>
              <a:rPr lang="hr-HR" sz="27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 Događaji </a:t>
            </a:r>
            <a:r>
              <a:rPr lang="hr-HR" sz="27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koji su vas naveli da promijenite smjer u karijeri</a:t>
            </a:r>
            <a:endParaRPr lang="hr-HR" sz="2700" dirty="0">
              <a:solidFill>
                <a:schemeClr val="accent4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Tm="10578">
    <p:wedg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54" name="Picture 2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5113" y="188913"/>
            <a:ext cx="904875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7" name="Picture 30" descr="logo-signature-0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857356" y="6143644"/>
            <a:ext cx="72390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8" name="Picture 31" descr="CompasFinal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14678" y="6072206"/>
            <a:ext cx="552450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9" name="Picture 3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214810" y="6215082"/>
            <a:ext cx="7239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0" name="Picture 33" descr="Email_potpis_zupanija_grb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500694" y="6072206"/>
            <a:ext cx="428625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1" name="Picture 34" descr="GradNoviLogo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357950" y="6215082"/>
            <a:ext cx="723900" cy="41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2" name="Picture 24" descr="flag_2colors"/>
          <p:cNvPicPr>
            <a:picLocks noChangeAspect="1" noChangeArrowheads="1"/>
          </p:cNvPicPr>
          <p:nvPr/>
        </p:nvPicPr>
        <p:blipFill>
          <a:blip r:embed="rId9">
            <a:lum bright="-18000"/>
          </a:blip>
          <a:srcRect/>
          <a:stretch>
            <a:fillRect/>
          </a:stretch>
        </p:blipFill>
        <p:spPr bwMode="auto">
          <a:xfrm>
            <a:off x="7643834" y="6215082"/>
            <a:ext cx="628650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3" name="Picture 2" descr="HZZlogo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14348" y="6143644"/>
            <a:ext cx="719138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extBox 13"/>
          <p:cNvSpPr txBox="1"/>
          <p:nvPr/>
        </p:nvSpPr>
        <p:spPr>
          <a:xfrm>
            <a:off x="468313" y="476250"/>
            <a:ext cx="7632700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hr-HR" sz="36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Tehnike i savjeti za razgovor za posao: treći savjet</a:t>
            </a:r>
            <a:endParaRPr lang="hr-HR" sz="3600" b="1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39750" y="1714488"/>
            <a:ext cx="8175654" cy="40811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buFont typeface="Arial" pitchFamily="34" charset="0"/>
              <a:buChar char="•"/>
            </a:pPr>
            <a:r>
              <a:rPr lang="hr-HR" sz="32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 Ako </a:t>
            </a:r>
            <a:r>
              <a:rPr lang="hr-HR" sz="32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imate osjećaj da vam je teško smisliti dobru priču za razgovor, zamolite prijatelje da vam ispričaju svoje priče. Uočite prednosti i nedostatke u njihovim pričama – što je dobro, a što nije (npr. je li priča tečna ili ima mnogo zastajkivanja).</a:t>
            </a:r>
          </a:p>
          <a:p>
            <a:pPr>
              <a:lnSpc>
                <a:spcPct val="90000"/>
              </a:lnSpc>
              <a:buFont typeface="Arial" pitchFamily="34" charset="0"/>
              <a:buChar char="•"/>
            </a:pPr>
            <a:r>
              <a:rPr lang="hr-HR" sz="32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 Zatim </a:t>
            </a:r>
            <a:r>
              <a:rPr lang="hr-HR" sz="32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se sjetite svojeg iskustva, pronađite nekoliko važnih situacija i prepričavajte ih sve dok priča ne bude tečna.</a:t>
            </a:r>
            <a:endParaRPr lang="hr-HR" sz="3200" dirty="0">
              <a:solidFill>
                <a:schemeClr val="accent4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Tm="10578">
    <p:wedg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54" name="Picture 2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5113" y="188913"/>
            <a:ext cx="904875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7" name="Picture 30" descr="logo-signature-0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857356" y="6143644"/>
            <a:ext cx="72390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8" name="Picture 31" descr="CompasFinal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14678" y="6072206"/>
            <a:ext cx="552450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9" name="Picture 3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214810" y="6215082"/>
            <a:ext cx="7239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0" name="Picture 33" descr="Email_potpis_zupanija_grb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500694" y="6072206"/>
            <a:ext cx="428625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1" name="Picture 34" descr="GradNoviLogo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357950" y="6215082"/>
            <a:ext cx="723900" cy="41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2" name="Picture 24" descr="flag_2colors"/>
          <p:cNvPicPr>
            <a:picLocks noChangeAspect="1" noChangeArrowheads="1"/>
          </p:cNvPicPr>
          <p:nvPr/>
        </p:nvPicPr>
        <p:blipFill>
          <a:blip r:embed="rId9">
            <a:lum bright="-18000"/>
          </a:blip>
          <a:srcRect/>
          <a:stretch>
            <a:fillRect/>
          </a:stretch>
        </p:blipFill>
        <p:spPr bwMode="auto">
          <a:xfrm>
            <a:off x="7643834" y="6215082"/>
            <a:ext cx="628650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3" name="Picture 2" descr="HZZlogo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14348" y="6143644"/>
            <a:ext cx="719138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extBox 13"/>
          <p:cNvSpPr txBox="1"/>
          <p:nvPr/>
        </p:nvSpPr>
        <p:spPr>
          <a:xfrm>
            <a:off x="468313" y="476250"/>
            <a:ext cx="7632700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hr-HR" sz="36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Tehnike i savjeti za razgovor za posao: četvrti savjet</a:t>
            </a:r>
            <a:endParaRPr lang="hr-HR" sz="3600" b="1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39750" y="1714488"/>
            <a:ext cx="8175654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hr-HR" sz="3200" b="1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 Budite </a:t>
            </a:r>
            <a:r>
              <a:rPr lang="hr-HR" sz="3200" b="1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spremni</a:t>
            </a:r>
          </a:p>
          <a:p>
            <a:pPr>
              <a:buFont typeface="Arial" pitchFamily="34" charset="0"/>
              <a:buChar char="•"/>
            </a:pPr>
            <a:r>
              <a:rPr lang="hr-HR" sz="32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 Razgovori </a:t>
            </a:r>
            <a:r>
              <a:rPr lang="hr-HR" sz="32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mogu trajati od nekoliko minuta pa do nekoliko sastanaka, ponekad i s više voditelja razgovora. </a:t>
            </a:r>
          </a:p>
          <a:p>
            <a:pPr>
              <a:buFont typeface="Arial" pitchFamily="34" charset="0"/>
              <a:buChar char="•"/>
            </a:pPr>
            <a:r>
              <a:rPr lang="hr-HR" sz="32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 Što </a:t>
            </a:r>
            <a:r>
              <a:rPr lang="hr-HR" sz="32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ste spremniji, osjećat ćete se ugodnije kad počnu pitanja</a:t>
            </a:r>
            <a:endParaRPr lang="hr-HR" sz="3200" dirty="0">
              <a:solidFill>
                <a:schemeClr val="accent4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Tm="10578">
    <p:wedg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54" name="Picture 2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5113" y="188913"/>
            <a:ext cx="904875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7" name="Picture 30" descr="logo-signature-0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857356" y="6143644"/>
            <a:ext cx="72390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8" name="Picture 31" descr="CompasFinal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14678" y="6072206"/>
            <a:ext cx="552450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9" name="Picture 3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214810" y="6215082"/>
            <a:ext cx="7239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0" name="Picture 33" descr="Email_potpis_zupanija_grb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500694" y="6072206"/>
            <a:ext cx="428625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1" name="Picture 34" descr="GradNoviLogo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357950" y="6215082"/>
            <a:ext cx="723900" cy="41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2" name="Picture 24" descr="flag_2colors"/>
          <p:cNvPicPr>
            <a:picLocks noChangeAspect="1" noChangeArrowheads="1"/>
          </p:cNvPicPr>
          <p:nvPr/>
        </p:nvPicPr>
        <p:blipFill>
          <a:blip r:embed="rId9">
            <a:lum bright="-18000"/>
          </a:blip>
          <a:srcRect/>
          <a:stretch>
            <a:fillRect/>
          </a:stretch>
        </p:blipFill>
        <p:spPr bwMode="auto">
          <a:xfrm>
            <a:off x="7643834" y="6215082"/>
            <a:ext cx="628650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3" name="Picture 2" descr="HZZlogo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14348" y="6143644"/>
            <a:ext cx="719138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extBox 13"/>
          <p:cNvSpPr txBox="1"/>
          <p:nvPr/>
        </p:nvSpPr>
        <p:spPr>
          <a:xfrm>
            <a:off x="468313" y="476250"/>
            <a:ext cx="7632700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hr-HR" sz="36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Tehnike i savjeti za razgovor za posao: četvrti savjet</a:t>
            </a:r>
            <a:endParaRPr lang="hr-HR" sz="3600" b="1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39750" y="1714488"/>
            <a:ext cx="8175654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hr-HR" sz="28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 Istražite </a:t>
            </a:r>
            <a:r>
              <a:rPr lang="hr-HR" sz="28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tvrtku u koju se javljate, kao i radno mjesto za koje se javljate. Pokušajte povezati svoje dotadašnje iskustvo s tim radnim mjestom</a:t>
            </a:r>
          </a:p>
          <a:p>
            <a:pPr>
              <a:buFont typeface="Arial" pitchFamily="34" charset="0"/>
              <a:buChar char="•"/>
            </a:pPr>
            <a:r>
              <a:rPr lang="hr-HR" sz="28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 Vježbajte </a:t>
            </a:r>
            <a:r>
              <a:rPr lang="hr-HR" sz="28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odgovore na pitanja</a:t>
            </a:r>
          </a:p>
          <a:p>
            <a:pPr>
              <a:buFont typeface="Arial" pitchFamily="34" charset="0"/>
              <a:buChar char="•"/>
            </a:pPr>
            <a:r>
              <a:rPr lang="hr-HR" sz="28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 Pripremite </a:t>
            </a:r>
            <a:r>
              <a:rPr lang="hr-HR" sz="28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odjeću, lokaciju tvrtke i svoj životopis na vrijeme, izbjegavajte dodatni stres žurbe</a:t>
            </a:r>
          </a:p>
          <a:p>
            <a:pPr>
              <a:buFont typeface="Arial" pitchFamily="34" charset="0"/>
              <a:buChar char="•"/>
            </a:pPr>
            <a:r>
              <a:rPr lang="hr-HR" sz="28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 Obratite </a:t>
            </a:r>
            <a:r>
              <a:rPr lang="hr-HR" sz="28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pozornost na govor tijela i verbalnu prezentaciju. Pokušajte eliminirati poštapalice i zastajkivanje.</a:t>
            </a:r>
            <a:endParaRPr lang="hr-HR" sz="2800" dirty="0">
              <a:solidFill>
                <a:schemeClr val="accent4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Tm="10578">
    <p:wedg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54" name="Picture 2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5113" y="188913"/>
            <a:ext cx="904875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7" name="Picture 30" descr="logo-signature-0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857356" y="6143644"/>
            <a:ext cx="72390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8" name="Picture 31" descr="CompasFinal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14678" y="6072206"/>
            <a:ext cx="552450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9" name="Picture 3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214810" y="6215082"/>
            <a:ext cx="7239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0" name="Picture 33" descr="Email_potpis_zupanija_grb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500694" y="6072206"/>
            <a:ext cx="428625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1" name="Picture 34" descr="GradNoviLogo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357950" y="6215082"/>
            <a:ext cx="723900" cy="41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2" name="Picture 24" descr="flag_2colors"/>
          <p:cNvPicPr>
            <a:picLocks noChangeAspect="1" noChangeArrowheads="1"/>
          </p:cNvPicPr>
          <p:nvPr/>
        </p:nvPicPr>
        <p:blipFill>
          <a:blip r:embed="rId9">
            <a:lum bright="-18000"/>
          </a:blip>
          <a:srcRect/>
          <a:stretch>
            <a:fillRect/>
          </a:stretch>
        </p:blipFill>
        <p:spPr bwMode="auto">
          <a:xfrm>
            <a:off x="7643834" y="6215082"/>
            <a:ext cx="628650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3" name="Picture 2" descr="HZZlogo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14348" y="6143644"/>
            <a:ext cx="719138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extBox 13"/>
          <p:cNvSpPr txBox="1"/>
          <p:nvPr/>
        </p:nvSpPr>
        <p:spPr>
          <a:xfrm>
            <a:off x="468313" y="476250"/>
            <a:ext cx="7632700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hr-HR" sz="36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Tehnike i savjeti za razgovor za posao: četvrti savjet</a:t>
            </a:r>
            <a:endParaRPr lang="hr-HR" sz="3600" b="1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39750" y="1714488"/>
            <a:ext cx="8175654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hr-HR" sz="32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 Obavezno </a:t>
            </a:r>
            <a:r>
              <a:rPr lang="hr-HR" sz="32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obavijestite svoje nositelje preporuka o tome da ste ih naveli u traženju posla, kako bi znali da vas trebaju preporučiti.</a:t>
            </a:r>
          </a:p>
          <a:p>
            <a:pPr>
              <a:buFont typeface="Arial" pitchFamily="34" charset="0"/>
              <a:buChar char="•"/>
            </a:pPr>
            <a:r>
              <a:rPr lang="hr-HR" sz="32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 Razmislite</a:t>
            </a:r>
            <a:r>
              <a:rPr lang="hr-HR" sz="32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: jesu li njihove preporuke važne za posao za koji ste se prijavili? Jeste li sigurni da će vas oni podržati</a:t>
            </a:r>
            <a:endParaRPr lang="en-US" sz="3200" dirty="0">
              <a:solidFill>
                <a:schemeClr val="accent4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Tm="10578">
    <p:wedg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54" name="Picture 2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5113" y="188913"/>
            <a:ext cx="904875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7" name="Picture 30" descr="logo-signature-0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857356" y="6143644"/>
            <a:ext cx="72390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8" name="Picture 31" descr="CompasFinal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14678" y="6072206"/>
            <a:ext cx="552450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9" name="Picture 3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214810" y="6215082"/>
            <a:ext cx="7239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0" name="Picture 33" descr="Email_potpis_zupanija_grb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500694" y="6072206"/>
            <a:ext cx="428625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1" name="Picture 34" descr="GradNoviLogo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357950" y="6215082"/>
            <a:ext cx="723900" cy="41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2" name="Picture 24" descr="flag_2colors"/>
          <p:cNvPicPr>
            <a:picLocks noChangeAspect="1" noChangeArrowheads="1"/>
          </p:cNvPicPr>
          <p:nvPr/>
        </p:nvPicPr>
        <p:blipFill>
          <a:blip r:embed="rId9">
            <a:lum bright="-18000"/>
          </a:blip>
          <a:srcRect/>
          <a:stretch>
            <a:fillRect/>
          </a:stretch>
        </p:blipFill>
        <p:spPr bwMode="auto">
          <a:xfrm>
            <a:off x="7643834" y="6215082"/>
            <a:ext cx="628650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3" name="Picture 2" descr="HZZlogo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14348" y="6143644"/>
            <a:ext cx="719138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extBox 13"/>
          <p:cNvSpPr txBox="1"/>
          <p:nvPr/>
        </p:nvSpPr>
        <p:spPr>
          <a:xfrm>
            <a:off x="468313" y="476250"/>
            <a:ext cx="7632700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hr-HR" sz="36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Tehnike i savjeti za razgovor za posao: peti savjet</a:t>
            </a:r>
            <a:endParaRPr lang="hr-HR" sz="3600" b="1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39750" y="1714488"/>
            <a:ext cx="8175654" cy="44135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hr-HR" sz="2400" b="1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Obratite pozornost na neverbalnu komunikaciju</a:t>
            </a:r>
          </a:p>
          <a:p>
            <a:pPr>
              <a:lnSpc>
                <a:spcPct val="90000"/>
              </a:lnSpc>
            </a:pPr>
            <a:r>
              <a:rPr lang="hr-HR" sz="24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Neverbalna komunikacija</a:t>
            </a:r>
            <a:r>
              <a:rPr lang="en-US" sz="24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ili</a:t>
            </a:r>
            <a:r>
              <a:rPr lang="hr-HR" sz="24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 govor tijela vrlo je važan i neizostavni dio cjelokupnog komuniciranja s drugima. Nju čine ponašanje tijela (držanje, usmjerenost i pokreti pri sjedenju, stajanju, hodanju i ležanju), mimika (čela, obraza, brade, obrva, usta), očni kontakt (pogled, zjenice, očni mišići), govorno ponašanje (brzina, ritam, jačina i boja glasa, artikulacija, melodija, jasnoća, smijanje, glasovi bez verbalnog sadržaja), gestikulacija (govor ruku, velike i male geste, radnje), dodirivanje, odijevanje, prostorno ponašanje (intimna, osobna, društvena i javna zona razmaka), vanjski kontekst (vanjske okolnosti za vrijeme komuniciranja).</a:t>
            </a:r>
            <a:r>
              <a:rPr lang="en-US" sz="24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 </a:t>
            </a:r>
            <a:endParaRPr lang="en-US" sz="2400" dirty="0">
              <a:solidFill>
                <a:schemeClr val="accent4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Tm="10578">
    <p:wedg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54" name="Picture 2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5113" y="188913"/>
            <a:ext cx="904875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7" name="Picture 30" descr="logo-signature-0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857356" y="6143644"/>
            <a:ext cx="72390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8" name="Picture 31" descr="CompasFinal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14678" y="6072206"/>
            <a:ext cx="552450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9" name="Picture 3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214810" y="6215082"/>
            <a:ext cx="7239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0" name="Picture 33" descr="Email_potpis_zupanija_grb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500694" y="6072206"/>
            <a:ext cx="428625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1" name="Picture 34" descr="GradNoviLogo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357950" y="6215082"/>
            <a:ext cx="723900" cy="41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2" name="Picture 24" descr="flag_2colors"/>
          <p:cNvPicPr>
            <a:picLocks noChangeAspect="1" noChangeArrowheads="1"/>
          </p:cNvPicPr>
          <p:nvPr/>
        </p:nvPicPr>
        <p:blipFill>
          <a:blip r:embed="rId9">
            <a:lum bright="-18000"/>
          </a:blip>
          <a:srcRect/>
          <a:stretch>
            <a:fillRect/>
          </a:stretch>
        </p:blipFill>
        <p:spPr bwMode="auto">
          <a:xfrm>
            <a:off x="7643834" y="6215082"/>
            <a:ext cx="628650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3" name="Picture 2" descr="HZZlogo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14348" y="6143644"/>
            <a:ext cx="719138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extBox 13"/>
          <p:cNvSpPr txBox="1"/>
          <p:nvPr/>
        </p:nvSpPr>
        <p:spPr>
          <a:xfrm>
            <a:off x="468313" y="476250"/>
            <a:ext cx="7632700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hr-HR" sz="36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Tehnike i savjeti za razgovor za posao: peti savjet</a:t>
            </a:r>
            <a:endParaRPr lang="hr-HR" sz="3600" b="1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39750" y="1714488"/>
            <a:ext cx="8175654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hr-HR" sz="28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Prema </a:t>
            </a:r>
            <a:r>
              <a:rPr lang="hr-HR" sz="2800" dirty="0" err="1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Peaseu</a:t>
            </a:r>
            <a:r>
              <a:rPr lang="hr-HR" sz="28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 (1991.), cjelokupan utjecaj poruke sastoji se od verbalnog dijela (riječi) koji je zastupljen sa 7%, vokalnog (ton glasa) zastupljenog s 38%, te neverbalnog zastupljenog s 55%. Izravna verbalna komponenta u komuniciranju iznosi manje od 35%, a ostatak (65%) komuniciranja je neverbalan. Tajna uspješnosti </a:t>
            </a:r>
            <a:r>
              <a:rPr lang="hr-HR" sz="2800" dirty="0" err="1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interpersonalnog</a:t>
            </a:r>
            <a:r>
              <a:rPr lang="hr-HR" sz="28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 komuniciranja sastoji se u međusobnoj usklađenosti verbalnih i neverbalnih poruka. </a:t>
            </a:r>
            <a:endParaRPr lang="en-US" sz="2800" dirty="0">
              <a:solidFill>
                <a:schemeClr val="accent4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Tm="10578">
    <p:wedg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54" name="Picture 2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5113" y="188913"/>
            <a:ext cx="904875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7" name="Picture 30" descr="logo-signature-0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857356" y="6143644"/>
            <a:ext cx="72390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8" name="Picture 31" descr="CompasFinal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14678" y="6072206"/>
            <a:ext cx="552450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9" name="Picture 3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214810" y="6215082"/>
            <a:ext cx="7239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0" name="Picture 33" descr="Email_potpis_zupanija_grb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500694" y="6072206"/>
            <a:ext cx="428625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1" name="Picture 34" descr="GradNoviLogo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357950" y="6215082"/>
            <a:ext cx="723900" cy="41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2" name="Picture 24" descr="flag_2colors"/>
          <p:cNvPicPr>
            <a:picLocks noChangeAspect="1" noChangeArrowheads="1"/>
          </p:cNvPicPr>
          <p:nvPr/>
        </p:nvPicPr>
        <p:blipFill>
          <a:blip r:embed="rId9">
            <a:lum bright="-18000"/>
          </a:blip>
          <a:srcRect/>
          <a:stretch>
            <a:fillRect/>
          </a:stretch>
        </p:blipFill>
        <p:spPr bwMode="auto">
          <a:xfrm>
            <a:off x="7643834" y="6215082"/>
            <a:ext cx="628650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3" name="Picture 2" descr="HZZlogo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14348" y="6143644"/>
            <a:ext cx="719138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extBox 13"/>
          <p:cNvSpPr txBox="1"/>
          <p:nvPr/>
        </p:nvSpPr>
        <p:spPr>
          <a:xfrm>
            <a:off x="468313" y="476250"/>
            <a:ext cx="7632700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hr-HR" sz="36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Tehnike i savjeti za razgovor za posao: peti savjet</a:t>
            </a:r>
            <a:endParaRPr lang="hr-HR" sz="3600" b="1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39750" y="1714488"/>
            <a:ext cx="8175654" cy="44135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hr-HR" sz="24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Naročito važan aspekt neverbalne komunikacije je </a:t>
            </a:r>
            <a:r>
              <a:rPr lang="hr-HR" sz="2400" dirty="0" err="1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tzv</a:t>
            </a:r>
            <a:r>
              <a:rPr lang="hr-HR" sz="24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. „halo-efekt“. Halo-efekt je naziv za prvi dojam o pojedinoj osobi koji se može stvoriti u prvih 7 sekundi susreta dvije osobe, a koji često determinira cjelokupni budući odnos tih osoba. Posljednjih desetljeća provedena su brojna istraživanja čiji je cilj bio utvrđivanje onih elemenata koji utječu na halo-efekt. Većina otkrića ukazuju na važnost slijedećih elemenata: cjelokupni izgled osobe (visina, težina, stav, kretnje, hod, simetričnost i ljepota lica, boja očiju, dužina nosa, </a:t>
            </a:r>
            <a:r>
              <a:rPr lang="hr-HR" sz="2400" dirty="0" err="1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itd</a:t>
            </a:r>
            <a:r>
              <a:rPr lang="hr-HR" sz="24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.), miris osobe, sličnost osobe s drugim osobama uz koje nas vezuju pozitivne ili negativne emocije, glas i druge karakteristike govora osobe, te, naravno, odjeća i drugi tjelesni ukrasi osobe. </a:t>
            </a:r>
            <a:endParaRPr lang="en-US" sz="2400" dirty="0">
              <a:solidFill>
                <a:schemeClr val="accent4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Tm="10578">
    <p:wedg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54" name="Picture 2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5113" y="188913"/>
            <a:ext cx="904875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7" name="Picture 30" descr="logo-signature-0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857356" y="6143644"/>
            <a:ext cx="72390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8" name="Picture 31" descr="CompasFinal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14678" y="6072206"/>
            <a:ext cx="552450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9" name="Picture 3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214810" y="6215082"/>
            <a:ext cx="7239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0" name="Picture 33" descr="Email_potpis_zupanija_grb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500694" y="6072206"/>
            <a:ext cx="428625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1" name="Picture 34" descr="GradNoviLogo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357950" y="6215082"/>
            <a:ext cx="723900" cy="41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2" name="Picture 24" descr="flag_2colors"/>
          <p:cNvPicPr>
            <a:picLocks noChangeAspect="1" noChangeArrowheads="1"/>
          </p:cNvPicPr>
          <p:nvPr/>
        </p:nvPicPr>
        <p:blipFill>
          <a:blip r:embed="rId9">
            <a:lum bright="-18000"/>
          </a:blip>
          <a:srcRect/>
          <a:stretch>
            <a:fillRect/>
          </a:stretch>
        </p:blipFill>
        <p:spPr bwMode="auto">
          <a:xfrm>
            <a:off x="7643834" y="6215082"/>
            <a:ext cx="628650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3" name="Picture 2" descr="HZZlogo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14348" y="6143644"/>
            <a:ext cx="719138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extBox 13"/>
          <p:cNvSpPr txBox="1"/>
          <p:nvPr/>
        </p:nvSpPr>
        <p:spPr>
          <a:xfrm>
            <a:off x="468313" y="476250"/>
            <a:ext cx="7632700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hr-HR" sz="36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Tehnike i savjeti za razgovor za posao: peti savjet</a:t>
            </a:r>
            <a:endParaRPr lang="hr-HR" sz="3600" b="1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39750" y="1714488"/>
            <a:ext cx="8175654" cy="40688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</a:pPr>
            <a:r>
              <a:rPr lang="hr-HR" sz="1700" b="1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Područja teškoća u neverbalnoj komunikaciji</a:t>
            </a:r>
            <a:endParaRPr lang="hr-HR" sz="1700" dirty="0" smtClean="0">
              <a:solidFill>
                <a:schemeClr val="accent4"/>
              </a:solidFill>
              <a:latin typeface="Arial" pitchFamily="34" charset="0"/>
              <a:cs typeface="Arial" pitchFamily="34" charset="0"/>
            </a:endParaRPr>
          </a:p>
          <a:p>
            <a:pPr>
              <a:lnSpc>
                <a:spcPct val="80000"/>
              </a:lnSpc>
            </a:pPr>
            <a:r>
              <a:rPr lang="hr-HR" sz="1700" dirty="0" err="1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Nowicki</a:t>
            </a:r>
            <a:r>
              <a:rPr lang="hr-HR" sz="17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 i Duke navode </a:t>
            </a:r>
            <a:r>
              <a:rPr lang="en-US" sz="17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pet</a:t>
            </a:r>
            <a:r>
              <a:rPr lang="hr-HR" sz="17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 područja neverbalne komunikacije </a:t>
            </a:r>
            <a:r>
              <a:rPr lang="en-US" sz="17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u </a:t>
            </a:r>
            <a:r>
              <a:rPr lang="en-US" sz="1700" dirty="0" err="1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kojima</a:t>
            </a:r>
            <a:r>
              <a:rPr lang="en-US" sz="17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 se </a:t>
            </a:r>
            <a:r>
              <a:rPr lang="en-US" sz="1700" dirty="0" err="1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javljaju</a:t>
            </a:r>
            <a:r>
              <a:rPr lang="en-US" sz="17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700" dirty="0" err="1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problemi</a:t>
            </a:r>
            <a:endParaRPr lang="hr-HR" sz="1700" dirty="0" smtClean="0">
              <a:solidFill>
                <a:schemeClr val="accent4"/>
              </a:solidFill>
              <a:latin typeface="Arial" pitchFamily="34" charset="0"/>
              <a:cs typeface="Arial" pitchFamily="34" charset="0"/>
            </a:endParaRPr>
          </a:p>
          <a:p>
            <a:pPr>
              <a:lnSpc>
                <a:spcPct val="80000"/>
              </a:lnSpc>
            </a:pPr>
            <a:r>
              <a:rPr lang="en-US" sz="17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1</a:t>
            </a:r>
            <a:r>
              <a:rPr lang="hr-HR" sz="17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hr-HR" sz="1700" dirty="0" err="1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Interpersonalni</a:t>
            </a:r>
            <a:r>
              <a:rPr lang="hr-HR" sz="17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 prostor – </a:t>
            </a:r>
            <a:r>
              <a:rPr lang="en-US" sz="1700" dirty="0" err="1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osoba</a:t>
            </a:r>
            <a:r>
              <a:rPr lang="hr-HR" sz="17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hr-HR" sz="1700" dirty="0" err="1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koj</a:t>
            </a:r>
            <a:r>
              <a:rPr lang="en-US" sz="17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a</a:t>
            </a:r>
            <a:r>
              <a:rPr lang="hr-HR" sz="17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 stoji predaleko ili preblizu kad razgovara s drug</a:t>
            </a:r>
            <a:r>
              <a:rPr lang="en-US" sz="1700" dirty="0" err="1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om</a:t>
            </a:r>
            <a:r>
              <a:rPr lang="en-US" sz="17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700" dirty="0" err="1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osobom</a:t>
            </a:r>
            <a:r>
              <a:rPr lang="hr-HR" sz="17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 ili </a:t>
            </a:r>
            <a:r>
              <a:rPr lang="en-US" sz="17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je</a:t>
            </a:r>
            <a:r>
              <a:rPr lang="hr-HR" sz="17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 prečesto dodiruje, izazvat će nelagodu kod drug</a:t>
            </a:r>
            <a:r>
              <a:rPr lang="en-US" sz="17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e </a:t>
            </a:r>
            <a:r>
              <a:rPr lang="en-US" sz="1700" dirty="0" err="1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osobe</a:t>
            </a:r>
            <a:endParaRPr lang="hr-HR" sz="1700" dirty="0" smtClean="0">
              <a:solidFill>
                <a:schemeClr val="accent4"/>
              </a:solidFill>
              <a:latin typeface="Arial" pitchFamily="34" charset="0"/>
              <a:cs typeface="Arial" pitchFamily="34" charset="0"/>
            </a:endParaRPr>
          </a:p>
          <a:p>
            <a:pPr>
              <a:lnSpc>
                <a:spcPct val="80000"/>
              </a:lnSpc>
            </a:pPr>
            <a:r>
              <a:rPr lang="en-US" sz="17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hr-HR" sz="17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. Pokreti i držanje – pokreti upotpunjavaju emocionalni sadržaj č</a:t>
            </a:r>
            <a:r>
              <a:rPr lang="en-US" sz="1700" dirty="0" err="1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ovjekovih</a:t>
            </a:r>
            <a:r>
              <a:rPr lang="hr-HR" sz="17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 riječi. Npr. </a:t>
            </a:r>
            <a:r>
              <a:rPr lang="hr-HR" sz="1700" dirty="0" err="1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isuviše</a:t>
            </a:r>
            <a:r>
              <a:rPr lang="hr-HR" sz="17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 opušteno držanje prenijet će dojam nepoštivanja ili nezainteresiranosti premda osoba koja govori to ne osjeća</a:t>
            </a:r>
          </a:p>
          <a:p>
            <a:pPr>
              <a:lnSpc>
                <a:spcPct val="80000"/>
              </a:lnSpc>
            </a:pPr>
            <a:r>
              <a:rPr lang="hr-HR" sz="17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3. Kontakt očima – tijekom razgovora, 30-60 posto vremena provedemo gledajući drugu osobu u lice. Veća odstupanja od te norme mogu se činiti nepriličnima.</a:t>
            </a:r>
          </a:p>
          <a:p>
            <a:pPr>
              <a:lnSpc>
                <a:spcPct val="80000"/>
              </a:lnSpc>
            </a:pPr>
            <a:r>
              <a:rPr lang="hr-HR" sz="17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4. Zvukovi -  </a:t>
            </a:r>
            <a:r>
              <a:rPr lang="hr-HR" sz="1700" dirty="0" err="1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zvukovi</a:t>
            </a:r>
            <a:r>
              <a:rPr lang="hr-HR" sz="17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 kojima se prenose emocije, bilo u govoru (ton glasa, intenzitet, glasnoća) ili neverbalno (zviždanje, pjevušenje, mrmljanje) vrlo su važni. Gotovo trećina čovjekove neverbalne komunikacije odvija se putem </a:t>
            </a:r>
            <a:r>
              <a:rPr lang="hr-HR" sz="1700" dirty="0" err="1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parajezika</a:t>
            </a:r>
            <a:r>
              <a:rPr lang="hr-HR" sz="17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. Čak i bezazlena navika kao kašljucanje može dovesti do društvene odbačenosti.</a:t>
            </a:r>
          </a:p>
          <a:p>
            <a:pPr>
              <a:lnSpc>
                <a:spcPct val="80000"/>
              </a:lnSpc>
            </a:pPr>
            <a:r>
              <a:rPr lang="hr-HR" sz="17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5. Izgled –  ljudi se koriste različitim načinima, recimo odjećom, nakitom, frizurom, kako bi nešto priopćili svojoj okolini. Neke osobe su zaokupljene svojim izgledom kao načinom izražavanja društvenog položaja i pripadnosti skupini. Drugi ljudi  nesvjesni su poruka koje prenose izgledom.  Ljudi nesvjesni svojeg izgleda u većoj su opasnosti da budu društveno neprihvaćeni. </a:t>
            </a:r>
            <a:endParaRPr lang="en-US" sz="1700" dirty="0" smtClean="0">
              <a:solidFill>
                <a:schemeClr val="accent4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Tm="10578">
    <p:wedg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54" name="Picture 2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5113" y="188913"/>
            <a:ext cx="904875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7" name="Picture 30" descr="logo-signature-0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857356" y="6143644"/>
            <a:ext cx="72390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8" name="Picture 31" descr="CompasFinal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14678" y="6072206"/>
            <a:ext cx="552450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9" name="Picture 3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214810" y="6215082"/>
            <a:ext cx="7239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0" name="Picture 33" descr="Email_potpis_zupanija_grb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500694" y="6072206"/>
            <a:ext cx="428625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1" name="Picture 34" descr="GradNoviLogo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357950" y="6215082"/>
            <a:ext cx="723900" cy="41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2" name="Picture 24" descr="flag_2colors"/>
          <p:cNvPicPr>
            <a:picLocks noChangeAspect="1" noChangeArrowheads="1"/>
          </p:cNvPicPr>
          <p:nvPr/>
        </p:nvPicPr>
        <p:blipFill>
          <a:blip r:embed="rId9">
            <a:lum bright="-18000"/>
          </a:blip>
          <a:srcRect/>
          <a:stretch>
            <a:fillRect/>
          </a:stretch>
        </p:blipFill>
        <p:spPr bwMode="auto">
          <a:xfrm>
            <a:off x="7643834" y="6215082"/>
            <a:ext cx="628650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3" name="Picture 2" descr="HZZlogo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14348" y="6143644"/>
            <a:ext cx="719138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extBox 13"/>
          <p:cNvSpPr txBox="1"/>
          <p:nvPr/>
        </p:nvSpPr>
        <p:spPr>
          <a:xfrm>
            <a:off x="468313" y="476250"/>
            <a:ext cx="7632700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hr-HR" sz="36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Tehnike i savjeti za razgovor za posao: šesti savjet</a:t>
            </a:r>
            <a:endParaRPr lang="hr-HR" sz="3600" b="1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39750" y="1714488"/>
            <a:ext cx="8175654" cy="442582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buFont typeface="Arial" pitchFamily="34" charset="0"/>
              <a:buChar char="•"/>
            </a:pPr>
            <a:r>
              <a:rPr lang="hr-HR" sz="3200" b="1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 Predvidite </a:t>
            </a:r>
            <a:r>
              <a:rPr lang="hr-HR" sz="3200" b="1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vjerojatna pitanja</a:t>
            </a:r>
          </a:p>
          <a:p>
            <a:pPr>
              <a:lnSpc>
                <a:spcPct val="80000"/>
              </a:lnSpc>
              <a:buFont typeface="Arial" pitchFamily="34" charset="0"/>
              <a:buChar char="•"/>
            </a:pPr>
            <a:r>
              <a:rPr lang="hr-HR" sz="32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 Poslodavci </a:t>
            </a:r>
            <a:r>
              <a:rPr lang="hr-HR" sz="32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često primjenjuju stil vođenja intervjua koji se sastoji od test pitanja. Evo nekih od njih:</a:t>
            </a:r>
          </a:p>
          <a:p>
            <a:pPr lvl="1">
              <a:lnSpc>
                <a:spcPct val="80000"/>
              </a:lnSpc>
              <a:buFont typeface="Arial" pitchFamily="34" charset="0"/>
              <a:buChar char="•"/>
            </a:pPr>
            <a:r>
              <a:rPr lang="hr-HR" sz="31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 Opišite </a:t>
            </a:r>
            <a:r>
              <a:rPr lang="hr-HR" sz="31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situaciju u kojoj niste ispunili svoj cilj. Kako ste je riješili?</a:t>
            </a:r>
          </a:p>
          <a:p>
            <a:pPr lvl="1">
              <a:lnSpc>
                <a:spcPct val="80000"/>
              </a:lnSpc>
              <a:buFont typeface="Arial" pitchFamily="34" charset="0"/>
              <a:buChar char="•"/>
            </a:pPr>
            <a:r>
              <a:rPr lang="hr-HR" sz="31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 Pričajte </a:t>
            </a:r>
            <a:r>
              <a:rPr lang="hr-HR" sz="31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nam o situaciji u kojoj ste se susreli s otporom neke ključne osobe? </a:t>
            </a:r>
          </a:p>
          <a:p>
            <a:pPr lvl="1">
              <a:lnSpc>
                <a:spcPct val="80000"/>
              </a:lnSpc>
              <a:buFont typeface="Arial" pitchFamily="34" charset="0"/>
              <a:buChar char="•"/>
            </a:pPr>
            <a:r>
              <a:rPr lang="hr-HR" sz="31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 Opišite </a:t>
            </a:r>
            <a:r>
              <a:rPr lang="hr-HR" sz="31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situaciju u kojoj ste preuzeli inicijativu i poboljšali sustav? Kako ste identificirali problem?</a:t>
            </a:r>
            <a:endParaRPr lang="hr-HR" sz="3100" dirty="0">
              <a:solidFill>
                <a:schemeClr val="accent4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Tm="10578">
    <p:wedg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54" name="Picture 2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5113" y="188913"/>
            <a:ext cx="904875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7" name="Picture 30" descr="logo-signature-0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857356" y="6143644"/>
            <a:ext cx="72390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8" name="Picture 31" descr="CompasFinal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14678" y="6072206"/>
            <a:ext cx="552450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9" name="Picture 3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214810" y="6215082"/>
            <a:ext cx="7239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0" name="Picture 33" descr="Email_potpis_zupanija_grb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500694" y="6072206"/>
            <a:ext cx="428625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1" name="Picture 34" descr="GradNoviLogo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357950" y="6215082"/>
            <a:ext cx="723900" cy="41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2" name="Picture 24" descr="flag_2colors"/>
          <p:cNvPicPr>
            <a:picLocks noChangeAspect="1" noChangeArrowheads="1"/>
          </p:cNvPicPr>
          <p:nvPr/>
        </p:nvPicPr>
        <p:blipFill>
          <a:blip r:embed="rId9">
            <a:lum bright="-18000"/>
          </a:blip>
          <a:srcRect/>
          <a:stretch>
            <a:fillRect/>
          </a:stretch>
        </p:blipFill>
        <p:spPr bwMode="auto">
          <a:xfrm>
            <a:off x="7643834" y="6215082"/>
            <a:ext cx="628650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3" name="Picture 2" descr="HZZlogo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14348" y="6143644"/>
            <a:ext cx="719138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extBox 13"/>
          <p:cNvSpPr txBox="1"/>
          <p:nvPr/>
        </p:nvSpPr>
        <p:spPr>
          <a:xfrm>
            <a:off x="468313" y="476250"/>
            <a:ext cx="7632700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hr-HR" sz="36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Tehnike i savjeti za razgovor za posao: šesti savjet</a:t>
            </a:r>
            <a:endParaRPr lang="hr-HR" sz="3600" b="1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39750" y="1714488"/>
            <a:ext cx="8175654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hr-HR" sz="32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 Pripremite </a:t>
            </a:r>
            <a:r>
              <a:rPr lang="hr-HR" sz="32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dobre odgovore</a:t>
            </a:r>
          </a:p>
          <a:p>
            <a:pPr>
              <a:buFont typeface="Arial" pitchFamily="34" charset="0"/>
              <a:buChar char="•"/>
            </a:pPr>
            <a:r>
              <a:rPr lang="hr-HR" sz="32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 Detaljno </a:t>
            </a:r>
            <a:r>
              <a:rPr lang="hr-HR" sz="32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istražite tvrtku u koju ste se javili</a:t>
            </a:r>
          </a:p>
          <a:p>
            <a:pPr>
              <a:buFont typeface="Arial" pitchFamily="34" charset="0"/>
              <a:buChar char="•"/>
            </a:pPr>
            <a:r>
              <a:rPr lang="hr-HR" sz="32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 Napravite </a:t>
            </a:r>
            <a:r>
              <a:rPr lang="hr-HR" sz="32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popis ključnih osobina za posao koji želite</a:t>
            </a:r>
          </a:p>
          <a:p>
            <a:pPr>
              <a:buFont typeface="Arial" pitchFamily="34" charset="0"/>
              <a:buChar char="•"/>
            </a:pPr>
            <a:r>
              <a:rPr lang="hr-HR" sz="32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 Napišite </a:t>
            </a:r>
            <a:r>
              <a:rPr lang="hr-HR" sz="32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neka moguća pitanja</a:t>
            </a:r>
          </a:p>
          <a:p>
            <a:pPr>
              <a:buFont typeface="Arial" pitchFamily="34" charset="0"/>
              <a:buChar char="•"/>
            </a:pPr>
            <a:r>
              <a:rPr lang="hr-HR" sz="32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 Pronađite </a:t>
            </a:r>
            <a:r>
              <a:rPr lang="hr-HR" sz="32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odgovore na njih</a:t>
            </a:r>
          </a:p>
          <a:p>
            <a:pPr>
              <a:buFont typeface="Arial" pitchFamily="34" charset="0"/>
              <a:buChar char="•"/>
            </a:pPr>
            <a:r>
              <a:rPr lang="hr-HR" sz="32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 Vježbajte </a:t>
            </a:r>
            <a:r>
              <a:rPr lang="hr-HR" sz="32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odgovaranje</a:t>
            </a:r>
            <a:endParaRPr lang="hr-HR" sz="3200" dirty="0">
              <a:solidFill>
                <a:schemeClr val="accent4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Tm="10578">
    <p:wedg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54" name="Picture 2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5113" y="188913"/>
            <a:ext cx="904875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7" name="Picture 30" descr="logo-signature-0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857356" y="6143644"/>
            <a:ext cx="72390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8" name="Picture 31" descr="CompasFinal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14678" y="6072206"/>
            <a:ext cx="552450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9" name="Picture 3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214810" y="6215082"/>
            <a:ext cx="7239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0" name="Picture 33" descr="Email_potpis_zupanija_grb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500694" y="6072206"/>
            <a:ext cx="428625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1" name="Picture 34" descr="GradNoviLogo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357950" y="6215082"/>
            <a:ext cx="723900" cy="41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2" name="Picture 24" descr="flag_2colors"/>
          <p:cNvPicPr>
            <a:picLocks noChangeAspect="1" noChangeArrowheads="1"/>
          </p:cNvPicPr>
          <p:nvPr/>
        </p:nvPicPr>
        <p:blipFill>
          <a:blip r:embed="rId9">
            <a:lum bright="-18000"/>
          </a:blip>
          <a:srcRect/>
          <a:stretch>
            <a:fillRect/>
          </a:stretch>
        </p:blipFill>
        <p:spPr bwMode="auto">
          <a:xfrm>
            <a:off x="7643834" y="6215082"/>
            <a:ext cx="628650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3" name="Picture 2" descr="HZZlogo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14348" y="6143644"/>
            <a:ext cx="719138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extBox 13"/>
          <p:cNvSpPr txBox="1"/>
          <p:nvPr/>
        </p:nvSpPr>
        <p:spPr>
          <a:xfrm>
            <a:off x="468313" y="476250"/>
            <a:ext cx="7632700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hr-HR" sz="36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Tehnike i savjeti za razgovor za posao: sedmi savjet</a:t>
            </a:r>
            <a:endParaRPr lang="hr-HR" sz="3600" b="1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39750" y="1714488"/>
            <a:ext cx="8175654" cy="40811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buFontTx/>
              <a:buChar char="-"/>
            </a:pPr>
            <a:r>
              <a:rPr lang="hr-HR" sz="3200" b="1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 Postavljajte </a:t>
            </a:r>
            <a:r>
              <a:rPr lang="hr-HR" sz="3200" b="1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pitanja tijekom razgovora</a:t>
            </a:r>
          </a:p>
          <a:p>
            <a:pPr>
              <a:lnSpc>
                <a:spcPct val="90000"/>
              </a:lnSpc>
              <a:buFont typeface="Arial" pitchFamily="34" charset="0"/>
              <a:buChar char="•"/>
            </a:pPr>
            <a:r>
              <a:rPr lang="hr-HR" sz="32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 Postavljanje </a:t>
            </a:r>
            <a:r>
              <a:rPr lang="hr-HR" sz="32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pitanja pokazuje vaš interes. Nemojte samo odgovarati. Morate pokazati vlastitu inicijativu. Kada dođete do razgovora, mora vam biti jasno što vi želite od tvrtke i što vi nudite tvrtki.</a:t>
            </a:r>
          </a:p>
          <a:p>
            <a:pPr>
              <a:lnSpc>
                <a:spcPct val="90000"/>
              </a:lnSpc>
              <a:buFont typeface="Arial" pitchFamily="34" charset="0"/>
              <a:buChar char="•"/>
            </a:pPr>
            <a:r>
              <a:rPr lang="hr-HR" sz="32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 Pokušajte </a:t>
            </a:r>
            <a:r>
              <a:rPr lang="hr-HR" sz="32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biti promišljeni i u pitanjima i u odgovorima. Pokažite voditeljima razgovora da poznajete sebe.</a:t>
            </a:r>
            <a:endParaRPr lang="hr-HR" sz="3200" dirty="0">
              <a:solidFill>
                <a:schemeClr val="accent4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Tm="10578">
    <p:wedg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54" name="Picture 2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5113" y="188913"/>
            <a:ext cx="904875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7" name="Picture 30" descr="logo-signature-0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857356" y="6143644"/>
            <a:ext cx="72390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8" name="Picture 31" descr="CompasFinal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14678" y="6072206"/>
            <a:ext cx="552450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9" name="Picture 3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214810" y="6215082"/>
            <a:ext cx="7239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0" name="Picture 33" descr="Email_potpis_zupanija_grb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500694" y="6072206"/>
            <a:ext cx="428625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1" name="Picture 34" descr="GradNoviLogo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357950" y="6215082"/>
            <a:ext cx="723900" cy="41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2" name="Picture 24" descr="flag_2colors"/>
          <p:cNvPicPr>
            <a:picLocks noChangeAspect="1" noChangeArrowheads="1"/>
          </p:cNvPicPr>
          <p:nvPr/>
        </p:nvPicPr>
        <p:blipFill>
          <a:blip r:embed="rId9">
            <a:lum bright="-18000"/>
          </a:blip>
          <a:srcRect/>
          <a:stretch>
            <a:fillRect/>
          </a:stretch>
        </p:blipFill>
        <p:spPr bwMode="auto">
          <a:xfrm>
            <a:off x="7643834" y="6215082"/>
            <a:ext cx="628650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3" name="Picture 2" descr="HZZlogo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14348" y="6143644"/>
            <a:ext cx="719138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extBox 13"/>
          <p:cNvSpPr txBox="1"/>
          <p:nvPr/>
        </p:nvSpPr>
        <p:spPr>
          <a:xfrm>
            <a:off x="468313" y="476250"/>
            <a:ext cx="7632700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hr-HR" sz="36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Tehnike i savjeti za razgovor za posao: sedmi savjet</a:t>
            </a:r>
            <a:endParaRPr lang="hr-HR" sz="3600" b="1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39750" y="1714488"/>
            <a:ext cx="8175654" cy="40811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hr-HR" sz="32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Neka moguća pitanja za poslodavca:</a:t>
            </a:r>
          </a:p>
          <a:p>
            <a:pPr>
              <a:lnSpc>
                <a:spcPct val="90000"/>
              </a:lnSpc>
              <a:buFontTx/>
              <a:buChar char="-"/>
            </a:pPr>
            <a:r>
              <a:rPr lang="hr-HR" sz="32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 Koje </a:t>
            </a:r>
            <a:r>
              <a:rPr lang="hr-HR" sz="32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vještine i osobine imaju ljudi koji su uspješni u vašoj tvrtci?</a:t>
            </a:r>
          </a:p>
          <a:p>
            <a:pPr>
              <a:lnSpc>
                <a:spcPct val="90000"/>
              </a:lnSpc>
              <a:buFontTx/>
              <a:buChar char="-"/>
            </a:pPr>
            <a:r>
              <a:rPr lang="hr-HR" sz="32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 Koje </a:t>
            </a:r>
            <a:r>
              <a:rPr lang="hr-HR" sz="32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rezultate očekujete?</a:t>
            </a:r>
          </a:p>
          <a:p>
            <a:pPr>
              <a:lnSpc>
                <a:spcPct val="90000"/>
              </a:lnSpc>
              <a:buFontTx/>
              <a:buChar char="-"/>
            </a:pPr>
            <a:r>
              <a:rPr lang="hr-HR" sz="32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 Tko </a:t>
            </a:r>
            <a:r>
              <a:rPr lang="hr-HR" sz="32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su ključni klijenti? Postoje li kakva specifična pitanja u vezi njih?</a:t>
            </a:r>
          </a:p>
          <a:p>
            <a:pPr>
              <a:lnSpc>
                <a:spcPct val="90000"/>
              </a:lnSpc>
              <a:buFontTx/>
              <a:buChar char="-"/>
            </a:pPr>
            <a:r>
              <a:rPr lang="hr-HR" sz="32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 Što </a:t>
            </a:r>
            <a:r>
              <a:rPr lang="hr-HR" sz="32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se dogodilo s osobom koja je prije radila ovaj posao?</a:t>
            </a:r>
          </a:p>
          <a:p>
            <a:pPr>
              <a:lnSpc>
                <a:spcPct val="90000"/>
              </a:lnSpc>
              <a:buFontTx/>
              <a:buChar char="-"/>
            </a:pPr>
            <a:r>
              <a:rPr lang="hr-HR" sz="32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 Kakvi </a:t>
            </a:r>
            <a:r>
              <a:rPr lang="hr-HR" sz="32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su vaši ciljevi za ovaj odjel?</a:t>
            </a:r>
            <a:endParaRPr lang="hr-HR" sz="3200" dirty="0">
              <a:solidFill>
                <a:schemeClr val="accent4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Tm="10578">
    <p:wedg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54" name="Picture 2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5113" y="188913"/>
            <a:ext cx="904875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7" name="Picture 30" descr="logo-signature-0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857356" y="6143644"/>
            <a:ext cx="72390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8" name="Picture 31" descr="CompasFinal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14678" y="6072206"/>
            <a:ext cx="552450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9" name="Picture 3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214810" y="6215082"/>
            <a:ext cx="7239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0" name="Picture 33" descr="Email_potpis_zupanija_grb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500694" y="6072206"/>
            <a:ext cx="428625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1" name="Picture 34" descr="GradNoviLogo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357950" y="6215082"/>
            <a:ext cx="723900" cy="41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2" name="Picture 24" descr="flag_2colors"/>
          <p:cNvPicPr>
            <a:picLocks noChangeAspect="1" noChangeArrowheads="1"/>
          </p:cNvPicPr>
          <p:nvPr/>
        </p:nvPicPr>
        <p:blipFill>
          <a:blip r:embed="rId9">
            <a:lum bright="-18000"/>
          </a:blip>
          <a:srcRect/>
          <a:stretch>
            <a:fillRect/>
          </a:stretch>
        </p:blipFill>
        <p:spPr bwMode="auto">
          <a:xfrm>
            <a:off x="7643834" y="6215082"/>
            <a:ext cx="628650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3" name="Picture 2" descr="HZZlogo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14348" y="6143644"/>
            <a:ext cx="719138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extBox 13"/>
          <p:cNvSpPr txBox="1"/>
          <p:nvPr/>
        </p:nvSpPr>
        <p:spPr>
          <a:xfrm>
            <a:off x="468313" y="476250"/>
            <a:ext cx="7632700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hr-HR" sz="36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Tehnike i savjeti za razgovor za posao: osmi savjet</a:t>
            </a:r>
            <a:endParaRPr lang="hr-HR" sz="3600" b="1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39750" y="1714488"/>
            <a:ext cx="8175654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hr-HR" sz="3200" b="1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 Usredotočite </a:t>
            </a:r>
            <a:r>
              <a:rPr lang="hr-HR" sz="3200" b="1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se za zajedničke stvari</a:t>
            </a:r>
          </a:p>
          <a:p>
            <a:pPr>
              <a:buFont typeface="Arial" pitchFamily="34" charset="0"/>
              <a:buChar char="•"/>
            </a:pPr>
            <a:r>
              <a:rPr lang="hr-HR" sz="32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 U </a:t>
            </a:r>
            <a:r>
              <a:rPr lang="hr-HR" sz="32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svakom razgovoru važno je otkriti što vas vezuje s osobama koje vode razgovor</a:t>
            </a:r>
          </a:p>
          <a:p>
            <a:pPr>
              <a:buFont typeface="Arial" pitchFamily="34" charset="0"/>
              <a:buChar char="•"/>
            </a:pPr>
            <a:r>
              <a:rPr lang="hr-HR" sz="32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 Proces </a:t>
            </a:r>
            <a:r>
              <a:rPr lang="hr-HR" sz="32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razgovora postat će vam manje zastrašujući</a:t>
            </a:r>
            <a:endParaRPr lang="hr-HR" sz="3200" dirty="0">
              <a:solidFill>
                <a:schemeClr val="accent4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Tm="10578">
    <p:wedg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54" name="Picture 2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5113" y="188913"/>
            <a:ext cx="904875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7" name="Picture 30" descr="logo-signature-0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857356" y="6143644"/>
            <a:ext cx="72390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8" name="Picture 31" descr="CompasFinal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14678" y="6072206"/>
            <a:ext cx="552450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9" name="Picture 3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214810" y="6215082"/>
            <a:ext cx="7239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0" name="Picture 33" descr="Email_potpis_zupanija_grb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500694" y="6072206"/>
            <a:ext cx="428625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1" name="Picture 34" descr="GradNoviLogo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357950" y="6215082"/>
            <a:ext cx="723900" cy="41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2" name="Picture 24" descr="flag_2colors"/>
          <p:cNvPicPr>
            <a:picLocks noChangeAspect="1" noChangeArrowheads="1"/>
          </p:cNvPicPr>
          <p:nvPr/>
        </p:nvPicPr>
        <p:blipFill>
          <a:blip r:embed="rId9">
            <a:lum bright="-18000"/>
          </a:blip>
          <a:srcRect/>
          <a:stretch>
            <a:fillRect/>
          </a:stretch>
        </p:blipFill>
        <p:spPr bwMode="auto">
          <a:xfrm>
            <a:off x="7643834" y="6215082"/>
            <a:ext cx="628650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3" name="Picture 2" descr="HZZlogo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14348" y="6143644"/>
            <a:ext cx="719138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extBox 13"/>
          <p:cNvSpPr txBox="1"/>
          <p:nvPr/>
        </p:nvSpPr>
        <p:spPr>
          <a:xfrm>
            <a:off x="468313" y="476250"/>
            <a:ext cx="7632700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hr-HR" sz="36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Tehnike i savjeti za razgovor za posao: osmi savjet</a:t>
            </a:r>
            <a:endParaRPr lang="hr-HR" sz="3600" b="1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00034" y="1643050"/>
            <a:ext cx="8175654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hr-HR" sz="31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 Istražite </a:t>
            </a:r>
            <a:r>
              <a:rPr lang="hr-HR" sz="31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osobe s kojima ćete razgovarati (ako znate o kome je riječ)</a:t>
            </a:r>
          </a:p>
          <a:p>
            <a:pPr>
              <a:buFont typeface="Arial" pitchFamily="34" charset="0"/>
              <a:buChar char="•"/>
            </a:pPr>
            <a:r>
              <a:rPr lang="hr-HR" sz="31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 Slušajte </a:t>
            </a:r>
            <a:r>
              <a:rPr lang="hr-HR" sz="31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ih i obratite pozornost – kad voditelj razgovora spomene neki detalj koji vam je zajednički, možete ga uključiti u razgovor</a:t>
            </a:r>
          </a:p>
          <a:p>
            <a:pPr>
              <a:buFont typeface="Arial" pitchFamily="34" charset="0"/>
              <a:buChar char="•"/>
            </a:pPr>
            <a:r>
              <a:rPr lang="hr-HR" sz="31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 Pričajte </a:t>
            </a:r>
            <a:r>
              <a:rPr lang="hr-HR" sz="31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o svojim interesima i hobijima</a:t>
            </a:r>
          </a:p>
          <a:p>
            <a:pPr>
              <a:buFont typeface="Arial" pitchFamily="34" charset="0"/>
              <a:buChar char="•"/>
            </a:pPr>
            <a:r>
              <a:rPr lang="hr-HR" sz="31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 Pronađite </a:t>
            </a:r>
            <a:r>
              <a:rPr lang="hr-HR" sz="3100" dirty="0" smtClean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neku zajedničku crtu s voditeljem razgovora, ali nemojte ga zatrpati pitanjima. Neka razgovor teče prirodno. </a:t>
            </a:r>
            <a:endParaRPr lang="hr-HR" sz="3100" dirty="0">
              <a:solidFill>
                <a:schemeClr val="accent4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Tm="10578">
    <p:wedg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el">
  <a:themeElements>
    <a:clrScheme name="HZZ">
      <a:dk1>
        <a:srgbClr val="A5A5A5"/>
      </a:dk1>
      <a:lt1>
        <a:srgbClr val="FFFFFF"/>
      </a:lt1>
      <a:dk2>
        <a:srgbClr val="B2B2B2"/>
      </a:dk2>
      <a:lt2>
        <a:srgbClr val="FFFFFF"/>
      </a:lt2>
      <a:accent1>
        <a:srgbClr val="632423"/>
      </a:accent1>
      <a:accent2>
        <a:srgbClr val="953734"/>
      </a:accent2>
      <a:accent3>
        <a:srgbClr val="3C1614"/>
      </a:accent3>
      <a:accent4>
        <a:srgbClr val="3C1614"/>
      </a:accent4>
      <a:accent5>
        <a:srgbClr val="C15350"/>
      </a:accent5>
      <a:accent6>
        <a:srgbClr val="C0504D"/>
      </a:accent6>
      <a:hlink>
        <a:srgbClr val="632423"/>
      </a:hlink>
      <a:folHlink>
        <a:srgbClr val="632423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2965</TotalTime>
  <Words>1957</Words>
  <Application>Microsoft Office PowerPoint</Application>
  <PresentationFormat>On-screen Show (4:3)</PresentationFormat>
  <Paragraphs>115</Paragraphs>
  <Slides>26</Slides>
  <Notes>26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7" baseType="lpstr">
      <vt:lpstr>Oriel</vt:lpstr>
      <vt:lpstr>One click away Udaljeni jednim klikom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</vt:vector>
  </TitlesOfParts>
  <Company>HZZ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Slajd 1</dc:title>
  <dc:creator>Spomenka Štefan</dc:creator>
  <cp:lastModifiedBy>Petra Lazić</cp:lastModifiedBy>
  <cp:revision>484</cp:revision>
  <dcterms:created xsi:type="dcterms:W3CDTF">2008-11-03T09:35:12Z</dcterms:created>
  <dcterms:modified xsi:type="dcterms:W3CDTF">2011-07-26T12:34:30Z</dcterms:modified>
</cp:coreProperties>
</file>