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1" r:id="rId1"/>
  </p:sldMasterIdLst>
  <p:notesMasterIdLst>
    <p:notesMasterId r:id="rId23"/>
  </p:notesMasterIdLst>
  <p:handoutMasterIdLst>
    <p:handoutMasterId r:id="rId24"/>
  </p:handoutMasterIdLst>
  <p:sldIdLst>
    <p:sldId id="383" r:id="rId2"/>
    <p:sldId id="441" r:id="rId3"/>
    <p:sldId id="463" r:id="rId4"/>
    <p:sldId id="462" r:id="rId5"/>
    <p:sldId id="464" r:id="rId6"/>
    <p:sldId id="465" r:id="rId7"/>
    <p:sldId id="466" r:id="rId8"/>
    <p:sldId id="467" r:id="rId9"/>
    <p:sldId id="468" r:id="rId10"/>
    <p:sldId id="469" r:id="rId11"/>
    <p:sldId id="470" r:id="rId12"/>
    <p:sldId id="471" r:id="rId13"/>
    <p:sldId id="472" r:id="rId14"/>
    <p:sldId id="473" r:id="rId15"/>
    <p:sldId id="474" r:id="rId16"/>
    <p:sldId id="475" r:id="rId17"/>
    <p:sldId id="476" r:id="rId18"/>
    <p:sldId id="477" r:id="rId19"/>
    <p:sldId id="478" r:id="rId20"/>
    <p:sldId id="479" r:id="rId21"/>
    <p:sldId id="480" r:id="rId22"/>
  </p:sldIdLst>
  <p:sldSz cx="9144000" cy="6858000" type="screen4x3"/>
  <p:notesSz cx="6797675" cy="9928225"/>
  <p:defaultTextStyle>
    <a:defPPr>
      <a:defRPr lang="hr-H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6666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714" autoAdjust="0"/>
    <p:restoredTop sz="94707" autoAdjust="0"/>
  </p:normalViewPr>
  <p:slideViewPr>
    <p:cSldViewPr>
      <p:cViewPr varScale="1">
        <p:scale>
          <a:sx n="88" d="100"/>
          <a:sy n="88" d="100"/>
        </p:scale>
        <p:origin x="-109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587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915" y="1"/>
            <a:ext cx="2946674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algn="r"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57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29"/>
            <a:ext cx="2945587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57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915" y="9429729"/>
            <a:ext cx="2946674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algn="r"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fld id="{C7710453-F294-4739-BB7A-35D7649FB6D8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587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915" y="1"/>
            <a:ext cx="2946674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algn="r"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59350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333" y="4716023"/>
            <a:ext cx="5439010" cy="4467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r-HR" noProof="0" smtClean="0"/>
              <a:t>Kliknite da biste uredili stilove teksta matrice</a:t>
            </a:r>
          </a:p>
          <a:p>
            <a:pPr lvl="1"/>
            <a:r>
              <a:rPr lang="hr-HR" noProof="0" smtClean="0"/>
              <a:t>Druga razina</a:t>
            </a:r>
          </a:p>
          <a:p>
            <a:pPr lvl="2"/>
            <a:r>
              <a:rPr lang="hr-HR" noProof="0" smtClean="0"/>
              <a:t>Treća razina</a:t>
            </a:r>
          </a:p>
          <a:p>
            <a:pPr lvl="3"/>
            <a:r>
              <a:rPr lang="hr-HR" noProof="0" smtClean="0"/>
              <a:t>Četvrta razina</a:t>
            </a:r>
          </a:p>
          <a:p>
            <a:pPr lvl="4"/>
            <a:r>
              <a:rPr lang="hr-HR" noProof="0" smtClean="0"/>
              <a:t>Peta razina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29"/>
            <a:ext cx="2945587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915" y="9429729"/>
            <a:ext cx="2946674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algn="r"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fld id="{3BBF8187-6304-407B-9157-035229284598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7CDA83A4-1768-4303-8D43-F4CFCC769F46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pic>
        <p:nvPicPr>
          <p:cNvPr id="30" name="Picture 29" descr="ipa.jpg"/>
          <p:cNvPicPr>
            <a:picLocks noChangeAspect="1"/>
          </p:cNvPicPr>
          <p:nvPr userDrawn="1"/>
        </p:nvPicPr>
        <p:blipFill>
          <a:blip r:embed="rId2" cstate="print">
            <a:lum bright="40000"/>
          </a:blip>
          <a:stretch>
            <a:fillRect/>
          </a:stretch>
        </p:blipFill>
        <p:spPr>
          <a:xfrm>
            <a:off x="395536" y="116632"/>
            <a:ext cx="8352928" cy="5976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EFD06748-B89E-4CA6-B32E-23D0DC9FBCDD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B7638952-325F-4D90-B5A5-8DAB5EBBD9F7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FA221-06F6-4755-B755-2FFF55D1F3F4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3E0E57-AF44-4C31-9C0A-5301A8D61918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AA943714-62B1-4F72-A07B-BCACFF063325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68535D-3176-4C67-BD71-432C715E835E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hr-H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8CB16887-A040-4176-8CB7-F44401DE72DE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hr-H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E5A29382-078A-470F-A66C-3D4BF93FD555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428051-BD5A-42DB-9BCB-B49266353565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0B5ACC-AB85-4078-A86D-DD8100575FF1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3BC8712-7F70-40B1-B637-B8F94594E816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2" r:id="rId1"/>
    <p:sldLayoutId id="2147483953" r:id="rId2"/>
    <p:sldLayoutId id="2147483954" r:id="rId3"/>
    <p:sldLayoutId id="2147483955" r:id="rId4"/>
    <p:sldLayoutId id="2147483956" r:id="rId5"/>
    <p:sldLayoutId id="2147483957" r:id="rId6"/>
    <p:sldLayoutId id="2147483958" r:id="rId7"/>
    <p:sldLayoutId id="2147483959" r:id="rId8"/>
    <p:sldLayoutId id="2147483960" r:id="rId9"/>
    <p:sldLayoutId id="2147483961" r:id="rId10"/>
    <p:sldLayoutId id="2147483962" r:id="rId11"/>
  </p:sldLayoutIdLst>
  <p:transition>
    <p:wheel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2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3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4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5.jpe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6.jpe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7.jpe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8.jpe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9.jpe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20.jpe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357158" y="1000108"/>
            <a:ext cx="8135938" cy="1214446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hr-HR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One </a:t>
            </a:r>
            <a:r>
              <a:rPr lang="hr-HR" sz="48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click</a:t>
            </a:r>
            <a:r>
              <a:rPr lang="hr-HR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hr-HR" sz="48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away</a:t>
            </a:r>
            <a:r>
              <a:rPr lang="hr-H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hr-H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hr-HR" sz="2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Udaljeni jednim klikom</a:t>
            </a:r>
            <a:endParaRPr lang="hr-HR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5" name="TextBox 27"/>
          <p:cNvSpPr txBox="1">
            <a:spLocks noChangeArrowheads="1"/>
          </p:cNvSpPr>
          <p:nvPr/>
        </p:nvSpPr>
        <p:spPr bwMode="auto">
          <a:xfrm>
            <a:off x="642910" y="142852"/>
            <a:ext cx="7199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r-HR" sz="2400" dirty="0">
                <a:latin typeface="Arial" charset="0"/>
                <a:cs typeface="Arial" charset="0"/>
              </a:rPr>
              <a:t>Grant shema Lokalna partnerstva za zapošljavanje</a:t>
            </a:r>
          </a:p>
        </p:txBody>
      </p:sp>
      <p:sp>
        <p:nvSpPr>
          <p:cNvPr id="12" name="Title 22"/>
          <p:cNvSpPr txBox="1">
            <a:spLocks/>
          </p:cNvSpPr>
          <p:nvPr/>
        </p:nvSpPr>
        <p:spPr>
          <a:xfrm>
            <a:off x="357158" y="2643182"/>
            <a:ext cx="8135938" cy="1857388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lvl="0" algn="ctr" fontAlgn="auto">
              <a:spcAft>
                <a:spcPts val="0"/>
              </a:spcAft>
              <a:defRPr/>
            </a:pPr>
            <a:r>
              <a:rPr lang="hr-HR" sz="48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Molba i životopis na modernom tržištu rada</a:t>
            </a:r>
            <a:endParaRPr kumimoji="0" lang="hr-HR" sz="4800" b="1" i="0" u="none" strike="noStrike" kern="1200" cap="small" spc="0" normalizeH="0" baseline="0" noProof="0" dirty="0">
              <a:ln>
                <a:noFill/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3" name="Title 22"/>
          <p:cNvSpPr txBox="1">
            <a:spLocks/>
          </p:cNvSpPr>
          <p:nvPr/>
        </p:nvSpPr>
        <p:spPr>
          <a:xfrm>
            <a:off x="785786" y="4929198"/>
            <a:ext cx="7929618" cy="642942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hr-HR" sz="3200" b="1" cap="small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Devid Kos, </a:t>
            </a:r>
            <a:r>
              <a:rPr lang="hr-HR" sz="3200" b="1" cap="small" dirty="0" err="1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dipl</a:t>
            </a:r>
            <a:r>
              <a:rPr lang="hr-HR" sz="3200" b="1" cap="small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. </a:t>
            </a:r>
            <a:r>
              <a:rPr lang="hr-HR" sz="3200" b="1" cap="small" dirty="0" err="1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psih</a:t>
            </a:r>
            <a:endParaRPr lang="hr-HR" sz="3200" b="1" cap="small" dirty="0" smtClean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Molba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457200" y="1600200"/>
            <a:ext cx="7467600" cy="361475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Vježba ….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Molba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600200"/>
            <a:ext cx="7467600" cy="382906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Prvi kontakt s poslodavcem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Najčešće jedina mogućnost prezentacije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Može odigrati presudnu ulogu u procesu selekcije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Propusnica za pristup intervjuu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Naša “reklamna brošura”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Molba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500034" y="1357298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Vaša ponuda konkretnom poslodavcu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Popratno pismo uz životopis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Mora jasno odgovoriti na pitanje: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Zašto ste baš vi idealan kandidat za taj posao?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endParaRPr kumimoji="0" lang="hr-HR" sz="800" b="1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povežite svoje vještine i znanja s poslom za koji se natječete.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pojasnite što vi možete učiniti za uspjeh tvrtke. </a:t>
            </a:r>
            <a:br>
              <a:rPr kumimoji="0" lang="hr-H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Molba - sadržaj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28596" y="1214422"/>
            <a:ext cx="7715304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Molba mora biti napisana u formi poslovnog pisma i treba se sastojati od sljedećih dijelova:</a:t>
            </a:r>
            <a:endParaRPr kumimoji="0" lang="en-US" sz="21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hr-HR" sz="800" b="1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OSOBNI PODACI</a:t>
            </a: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/>
            </a:r>
            <a:b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- ime i prezime, adresa, broj telefona/mobitela, e-mail adresa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    - navesti u gornjem desnom kutu.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hr-HR" sz="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PODACI TVRTKE KOJOJ SE </a:t>
            </a:r>
            <a:r>
              <a:rPr kumimoji="0" lang="hr-HR" sz="2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OBRAČATE</a:t>
            </a:r>
            <a:r>
              <a:rPr kumimoji="0" lang="hr-HR" sz="2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/>
            </a:r>
            <a:br>
              <a:rPr kumimoji="0" lang="hr-HR" sz="2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- ispod vaših podataka, s lijeve strane papira 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	- ime tvrtke i adresa (ime odgovorne osobe ako je navedeno)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hr-HR" sz="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UVOD</a:t>
            </a:r>
            <a:br>
              <a:rPr kumimoji="0" lang="hr-HR" sz="2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- informacija o tome gdje ste vidjeli natječaj (novine,  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      </a:t>
            </a:r>
            <a:r>
              <a:rPr kumimoji="0" lang="hr-HR" sz="21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internet..</a:t>
            </a: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.) i za koje radno mjesto se natječete.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2100" b="1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en-US" sz="21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Molba – sadržaj (2)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428596" y="1357298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SADRŽAJ</a:t>
            </a:r>
            <a:br>
              <a:rPr kumimoji="0" lang="hr-H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hr-H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 </a:t>
            </a: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- </a:t>
            </a:r>
            <a:r>
              <a:rPr kumimoji="0" lang="hr-H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navodite formalno obrazovanje  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      - radno iskustvo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       - osobine koje posjedujete, a odnose se na oglašeno radno mjesto 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         (koristite objavljeni oglas u kojem se obično navode poželjne osobine 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         kandidata, - potkrijepite svoju tvrdnju primjerom.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hr-HR" sz="1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ZAKLJUČAK I POZDRAV</a:t>
            </a: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/>
            </a:r>
            <a:b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hr-H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Izrazite nadu u skorašnji intervju i vašu raspoloživost za ustupanjem daljnjih informacija.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hr-HR" sz="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	</a:t>
            </a:r>
            <a:r>
              <a:rPr kumimoji="0" lang="hr-H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Na kraju završavate s nekim od uobičajenih završetaka poslovnih pisama: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		 '</a:t>
            </a:r>
            <a:r>
              <a:rPr kumimoji="0" lang="hr-H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 poštovanjem</a:t>
            </a:r>
            <a:r>
              <a:rPr kumimoji="0" lang="hr-H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' i/ ili '</a:t>
            </a:r>
            <a:r>
              <a:rPr kumimoji="0" lang="hr-H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Srdačan pozdrav</a:t>
            </a:r>
            <a:r>
              <a:rPr kumimoji="0" lang="hr-H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‘</a:t>
            </a:r>
          </a:p>
          <a:p>
            <a:pPr marL="274320" marR="0" lvl="0" indent="-274320" algn="ctr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hr-H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                                            </a:t>
            </a:r>
            <a:r>
              <a:rPr kumimoji="0" lang="hr-HR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Potpis !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Molba – primjer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6" descr="primjerMolbe1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554914" y="1142984"/>
            <a:ext cx="3576012" cy="4879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Molba – napomene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500034" y="1357298"/>
            <a:ext cx="7467600" cy="473087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Molba mora imati formu standardnog poslovnog pisma 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Molba mora biti pisana ciljano</a:t>
            </a:r>
          </a:p>
          <a:p>
            <a:pPr marL="640080" marR="0" lvl="1" indent="-27432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Navedite na koji natječaj se javljate, na koje radno mjesto </a:t>
            </a:r>
          </a:p>
          <a:p>
            <a:pPr marL="640080" marR="0" lvl="1" indent="-27432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Prilagodite molbu poslodavcu i natječaju -prisutna određena 'nota osobnosti‘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 molbi poslodavcu nudite konkretan doprinos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Molba ne treba biti duža od jedne stranice - Ne pišite eseje ! 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Nemojte koristiti šprance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Držite se bitnog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Ne ponavljajte informacije prisutne u životopisu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Završite s pristojnom notom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Potpišite se na kraju molbe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Provjeriti gramatiku i pravopis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Životopis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457200" y="1600200"/>
            <a:ext cx="7467600" cy="375762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Vaša osobna iskaznica pri zapošljavanju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Sažet i jasan tekst koji sadrži sve bitne informacije o Vama, vašem obrazovanju, radnom iskustvu i  vještinama koje posjedujete.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Kvalitetno napisan životopis - propusnica za razgovor sa poslodavcem</a:t>
            </a:r>
            <a:endParaRPr kumimoji="0" lang="en-US" sz="21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5" descr="09571b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076825" y="3644900"/>
            <a:ext cx="280035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Životopis – sadržaj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285720" y="1285860"/>
            <a:ext cx="4608513" cy="456565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91440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AutoNum type="arabicPeriod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Osobni podaci</a:t>
            </a:r>
          </a:p>
          <a:p>
            <a:pPr marL="91440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AutoNum type="arabicPeriod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Obrazovanje</a:t>
            </a:r>
          </a:p>
          <a:p>
            <a:pPr marL="91440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AutoNum type="arabicPeriod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Radno iskustvo</a:t>
            </a:r>
          </a:p>
          <a:p>
            <a:pPr marL="91440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AutoNum type="arabicPeriod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Dodatna znanja i vještine</a:t>
            </a:r>
          </a:p>
          <a:p>
            <a:pPr marL="91440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AutoNum type="arabicPeriod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Interesi i aktivnosti </a:t>
            </a:r>
          </a:p>
          <a:p>
            <a:pPr marL="91440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AutoNum type="arabicPeriod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Preporuke</a:t>
            </a:r>
          </a:p>
          <a:p>
            <a:pPr marL="91440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AutoNum type="arabicPeriod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Nagrade i priznanja</a:t>
            </a:r>
          </a:p>
          <a:p>
            <a:pPr marL="533400" marR="0" lvl="0" indent="-5334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" name="Picture 4" descr="primjerZivotopisa1a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643438" y="1142983"/>
            <a:ext cx="3357586" cy="47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Životopis – napomene 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457200" y="1600200"/>
            <a:ext cx="7467600" cy="390050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Napisan uredno i pregledno na računalu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Podaci su razvrstani u sadržajne cjeline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Sadržava tablični prikaz informacija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Koriste se kratke, precizne i jasne informacije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Informacije se navode obrnuto kronološkim redom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Dužina ovisi o radnom iskustvu (od jedne do tri stranice)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Provjeriti gramatiku i pravopis</a:t>
            </a: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Intervju – razgovor za posao</a:t>
            </a:r>
          </a:p>
        </p:txBody>
      </p:sp>
      <p:pic>
        <p:nvPicPr>
          <p:cNvPr id="12" name="Picture 6" descr="job-interview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28596" y="1285860"/>
            <a:ext cx="7561262" cy="463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Intervju – razgovor za posao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571472" y="1357298"/>
            <a:ext cx="7416800" cy="456565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saznajte bitne informacije o tvrtki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pripremite svoju (samo) prezentaciju.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dobro se naspavajte kako biste bili odmoreni i svježi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imajte na umu važnost prvog dojma. 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odaberite odjeću koju ćete nositi tom prilikom.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prije razgovora nemojte piti alkohol niti pušiti.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ne pretjerujte s nakitom, mirisima, šminkom.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endParaRPr kumimoji="0" lang="hr-HR" sz="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na razgovor dođite na vrijeme.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gledajte sugovornika u oči.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neka se osjeti vaša motivacija, vaš interes za ponuđeno radno mjesto.</a:t>
            </a: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Intervju – razgovor za posao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571472" y="1357298"/>
            <a:ext cx="3457575" cy="456565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Odgovori trebaju biti iskreni.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Poželjno je govoriti jasno i razgovijetno.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Izbjegavajte odgovore samo sa  </a:t>
            </a:r>
            <a:r>
              <a:rPr kumimoji="0" lang="hr-HR" sz="2100" b="0" i="1" u="sng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da</a:t>
            </a: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 i  </a:t>
            </a:r>
            <a:r>
              <a:rPr kumimoji="0" lang="hr-HR" sz="2100" b="0" i="1" u="sng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ne</a:t>
            </a: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Budite samosvjesni, pristojni, ljubazni i susretljivi.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21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21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7" descr="Image_2"/>
          <p:cNvPicPr>
            <a:picLocks noChangeAspect="1" noChangeArrowheads="1"/>
          </p:cNvPicPr>
          <p:nvPr/>
        </p:nvPicPr>
        <p:blipFill>
          <a:blip r:embed="rId11">
            <a:lum bright="14000"/>
          </a:blip>
          <a:srcRect/>
          <a:stretch>
            <a:fillRect/>
          </a:stretch>
        </p:blipFill>
        <p:spPr bwMode="auto">
          <a:xfrm>
            <a:off x="3857620" y="1571612"/>
            <a:ext cx="4679950" cy="350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Intervju – verbalno-neverbalno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457200" y="1600200"/>
            <a:ext cx="7467600" cy="368618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   Za vrijeme intervjua obratite pozornost na verbalne i neverbalne znakove.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22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22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Verbalni znakovi - sadržaj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Govorite književno, izbjegavajte sleng, poštapalice.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endParaRPr kumimoji="0" lang="hr-H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Intervju – verbalno-neverbalno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28596" y="1214422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hr-H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Neverbalni znakovi – emocionalna stanja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korištenje glasa </a:t>
            </a: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(ton, boja, brzina govora, glasnoća, izgovor, pauze u govoru)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hr-HR" sz="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korištenje tijela </a:t>
            </a: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(mimika i gestikulacija) 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endParaRPr kumimoji="0" lang="hr-H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Negativni primjeri:</a:t>
            </a:r>
            <a:endParaRPr kumimoji="0" lang="hr-HR" sz="1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hr-HR" sz="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pogrbljenost (manjak samopouzdanja) 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prekrižene ruke i prekrižene noge (obrambeni stav) 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stiskanje dlanova, čupanje zanoktica (nervoza) 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igranje s kosom, zabacivanje kose (nervoza) 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1800" b="1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Pozitivni primjeri:</a:t>
            </a:r>
            <a:endParaRPr kumimoji="0" lang="hr-HR" sz="1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uspravno sjedenje 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uspostavljen kontakt očima 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povremeno smješkanje </a:t>
            </a:r>
          </a:p>
          <a:p>
            <a:pPr marL="640080" marR="0" lvl="1" indent="-27432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hr-H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mirni dlanovi i ruke 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1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5" descr="5021957_f260"/>
          <p:cNvPicPr>
            <a:picLocks noChangeAspect="1" noChangeArrowheads="1"/>
          </p:cNvPicPr>
          <p:nvPr/>
        </p:nvPicPr>
        <p:blipFill>
          <a:blip r:embed="rId11">
            <a:lum bright="16000" contrast="-12000"/>
          </a:blip>
          <a:srcRect/>
          <a:stretch>
            <a:fillRect/>
          </a:stretch>
        </p:blipFill>
        <p:spPr bwMode="auto">
          <a:xfrm rot="811887">
            <a:off x="6429465" y="2393598"/>
            <a:ext cx="1846262" cy="266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Intervju – najčešće greške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457200" y="1600200"/>
            <a:ext cx="7467600" cy="39719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Nepripremljenost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Laganje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Ogovaranje bivšeg poslodavca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Nepristojnost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Pesimizam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Nervoza / bahatost  </a:t>
            </a:r>
          </a:p>
        </p:txBody>
      </p:sp>
      <p:pic>
        <p:nvPicPr>
          <p:cNvPr id="16" name="Picture 6" descr="pogreske_kod_intervjua"/>
          <p:cNvPicPr>
            <a:picLocks noChangeAspect="1" noChangeArrowheads="1"/>
          </p:cNvPicPr>
          <p:nvPr/>
        </p:nvPicPr>
        <p:blipFill>
          <a:blip r:embed="rId11">
            <a:lum bright="14000"/>
          </a:blip>
          <a:srcRect/>
          <a:stretch>
            <a:fillRect/>
          </a:stretch>
        </p:blipFill>
        <p:spPr bwMode="auto">
          <a:xfrm>
            <a:off x="3428992" y="3143248"/>
            <a:ext cx="5111750" cy="239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Intervju – najčešća pitanja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428596" y="1214422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Recite mi nešto o sebi.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 kakvoj je vezi vaše iskustvo sa ovim poslom?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Koliko vas je vaše obrazovanje pripremilo za rad na ovom radnom mjestu?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Zašto ste se odlučili za ovaj posao, tvrtku?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Koje su vaše najveće kvalitete?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Koje je vaša najveće slabosti?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Koliku plaću očekujete?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Koji su vaši dugoročni ciljevi?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Zašto bismo trebali baš vas zaposliti?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hr-HR" sz="1900" b="1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		Imate li i vi neka pitanja za nas, zanima li vas još nešto?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hr-H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Picture 6" descr="job-interview-questions1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072198" y="2643182"/>
            <a:ext cx="2497137" cy="249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Kako uspjeti na radnom mjestu 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4932363" y="1341438"/>
            <a:ext cx="3529012" cy="456565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hr-HR" sz="2200" b="1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posjedovanje potrebnih znanja i vještina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predanost radu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odgovornost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motiviranost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spremnost na             usavršavanje</a:t>
            </a:r>
          </a:p>
        </p:txBody>
      </p:sp>
      <p:pic>
        <p:nvPicPr>
          <p:cNvPr id="16" name="Picture 5" descr="interview-success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10" y="1928802"/>
            <a:ext cx="3887787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Kako uspjeti na radnom mjestu 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500034" y="1214422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Planirajte poslove (dnevno, tjedno, mjesečno)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Slušajte sugovornika i pokušajte shvatiti njegovu poruku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Vodite računa o ekonomičnom korištenju vremena: </a:t>
            </a:r>
            <a:r>
              <a:rPr kumimoji="0" lang="hr-H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(</a:t>
            </a:r>
            <a:r>
              <a:rPr kumimoji="0" lang="hr-HR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sastanci, dogovori, pauze, nepotrebna zadržavanja</a:t>
            </a:r>
            <a:r>
              <a:rPr kumimoji="0" lang="hr-H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)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Pokažite spremnost za timski rad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hr-HR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Budite korektni prema kolegama i pretpostavljenima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hr-HR" sz="23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hr-HR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	</a:t>
            </a:r>
            <a:r>
              <a:rPr kumimoji="0" lang="hr-H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Na odlasku iz firme sačuvajte korektnost, dostojanstvo </a:t>
            </a:r>
          </a:p>
          <a:p>
            <a:pPr marL="274320" marR="0" lvl="0" indent="-27432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hr-HR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			- tako ćete se, zatreba li, moći i vratiti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hr-H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Hvala na pažnji </a:t>
            </a: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!</a:t>
            </a:r>
          </a:p>
        </p:txBody>
      </p:sp>
      <p:pic>
        <p:nvPicPr>
          <p:cNvPr id="12" name="Picture 5" descr="drzavna matura naslovnica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71472" y="1428736"/>
            <a:ext cx="7500990" cy="4043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HZZ">
      <a:dk1>
        <a:srgbClr val="A5A5A5"/>
      </a:dk1>
      <a:lt1>
        <a:srgbClr val="FFFFFF"/>
      </a:lt1>
      <a:dk2>
        <a:srgbClr val="B2B2B2"/>
      </a:dk2>
      <a:lt2>
        <a:srgbClr val="FFFFFF"/>
      </a:lt2>
      <a:accent1>
        <a:srgbClr val="632423"/>
      </a:accent1>
      <a:accent2>
        <a:srgbClr val="953734"/>
      </a:accent2>
      <a:accent3>
        <a:srgbClr val="3C1614"/>
      </a:accent3>
      <a:accent4>
        <a:srgbClr val="3C1614"/>
      </a:accent4>
      <a:accent5>
        <a:srgbClr val="C15350"/>
      </a:accent5>
      <a:accent6>
        <a:srgbClr val="C0504D"/>
      </a:accent6>
      <a:hlink>
        <a:srgbClr val="632423"/>
      </a:hlink>
      <a:folHlink>
        <a:srgbClr val="632423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3004</TotalTime>
  <Words>698</Words>
  <Application>Microsoft Office PowerPoint</Application>
  <PresentationFormat>On-screen Show (4:3)</PresentationFormat>
  <Paragraphs>158</Paragraphs>
  <Slides>21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Oriel</vt:lpstr>
      <vt:lpstr>One click away Udaljeni jednim klikom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Company>HZZ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Spomenka Štefan</dc:creator>
  <cp:lastModifiedBy>Petra Lazić</cp:lastModifiedBy>
  <cp:revision>500</cp:revision>
  <dcterms:created xsi:type="dcterms:W3CDTF">2008-11-03T09:35:12Z</dcterms:created>
  <dcterms:modified xsi:type="dcterms:W3CDTF">2011-08-03T12:09:03Z</dcterms:modified>
</cp:coreProperties>
</file>