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51" r:id="rId1"/>
  </p:sldMasterIdLst>
  <p:notesMasterIdLst>
    <p:notesMasterId r:id="rId12"/>
  </p:notesMasterIdLst>
  <p:handoutMasterIdLst>
    <p:handoutMasterId r:id="rId13"/>
  </p:handoutMasterIdLst>
  <p:sldIdLst>
    <p:sldId id="383" r:id="rId2"/>
    <p:sldId id="428" r:id="rId3"/>
    <p:sldId id="429" r:id="rId4"/>
    <p:sldId id="430" r:id="rId5"/>
    <p:sldId id="437" r:id="rId6"/>
    <p:sldId id="438" r:id="rId7"/>
    <p:sldId id="439" r:id="rId8"/>
    <p:sldId id="440" r:id="rId9"/>
    <p:sldId id="441" r:id="rId10"/>
    <p:sldId id="442" r:id="rId11"/>
  </p:sldIdLst>
  <p:sldSz cx="9144000" cy="6858000" type="screen4x3"/>
  <p:notesSz cx="6797675" cy="9928225"/>
  <p:defaultTextStyle>
    <a:defPPr>
      <a:defRPr lang="hr-H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  <p:clrMru>
    <a:srgbClr val="666699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714" autoAdjust="0"/>
    <p:restoredTop sz="94707" autoAdjust="0"/>
  </p:normalViewPr>
  <p:slideViewPr>
    <p:cSldViewPr>
      <p:cViewPr varScale="1">
        <p:scale>
          <a:sx n="88" d="100"/>
          <a:sy n="88" d="100"/>
        </p:scale>
        <p:origin x="-109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6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45587" cy="496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71" tIns="47786" rIns="95571" bIns="47786" numCol="1" anchor="t" anchorCtr="0" compatLnSpc="1">
            <a:prstTxWarp prst="textNoShape">
              <a:avLst/>
            </a:prstTxWarp>
          </a:bodyPr>
          <a:lstStyle>
            <a:lvl1pPr defTabSz="955830">
              <a:defRPr sz="1300">
                <a:latin typeface="Arial" charset="0"/>
              </a:defRPr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915" y="1"/>
            <a:ext cx="2946674" cy="496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71" tIns="47786" rIns="95571" bIns="47786" numCol="1" anchor="t" anchorCtr="0" compatLnSpc="1">
            <a:prstTxWarp prst="textNoShape">
              <a:avLst/>
            </a:prstTxWarp>
          </a:bodyPr>
          <a:lstStyle>
            <a:lvl1pPr algn="r" defTabSz="955830">
              <a:defRPr sz="1300">
                <a:latin typeface="Arial" charset="0"/>
              </a:defRPr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7578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729"/>
            <a:ext cx="2945587" cy="496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71" tIns="47786" rIns="95571" bIns="47786" numCol="1" anchor="b" anchorCtr="0" compatLnSpc="1">
            <a:prstTxWarp prst="textNoShape">
              <a:avLst/>
            </a:prstTxWarp>
          </a:bodyPr>
          <a:lstStyle>
            <a:lvl1pPr defTabSz="955830">
              <a:defRPr sz="1300">
                <a:latin typeface="Arial" charset="0"/>
              </a:defRPr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7578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915" y="9429729"/>
            <a:ext cx="2946674" cy="496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71" tIns="47786" rIns="95571" bIns="47786" numCol="1" anchor="b" anchorCtr="0" compatLnSpc="1">
            <a:prstTxWarp prst="textNoShape">
              <a:avLst/>
            </a:prstTxWarp>
          </a:bodyPr>
          <a:lstStyle>
            <a:lvl1pPr algn="r" defTabSz="955830">
              <a:defRPr sz="1300">
                <a:latin typeface="Arial" charset="0"/>
              </a:defRPr>
            </a:lvl1pPr>
          </a:lstStyle>
          <a:p>
            <a:pPr>
              <a:defRPr/>
            </a:pPr>
            <a:fld id="{C7710453-F294-4739-BB7A-35D7649FB6D8}" type="slidenum">
              <a:rPr lang="hr-HR"/>
              <a:pPr>
                <a:defRPr/>
              </a:pPr>
              <a:t>‹#›</a:t>
            </a:fld>
            <a:endParaRPr lang="hr-H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45587" cy="496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71" tIns="47786" rIns="95571" bIns="47786" numCol="1" anchor="t" anchorCtr="0" compatLnSpc="1">
            <a:prstTxWarp prst="textNoShape">
              <a:avLst/>
            </a:prstTxWarp>
          </a:bodyPr>
          <a:lstStyle>
            <a:lvl1pPr defTabSz="955830">
              <a:defRPr sz="1300">
                <a:latin typeface="Arial" charset="0"/>
              </a:defRPr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915" y="1"/>
            <a:ext cx="2946674" cy="496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71" tIns="47786" rIns="95571" bIns="47786" numCol="1" anchor="t" anchorCtr="0" compatLnSpc="1">
            <a:prstTxWarp prst="textNoShape">
              <a:avLst/>
            </a:prstTxWarp>
          </a:bodyPr>
          <a:lstStyle>
            <a:lvl1pPr algn="r" defTabSz="955830">
              <a:defRPr sz="1300">
                <a:latin typeface="Arial" charset="0"/>
              </a:defRPr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2560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9163" y="746125"/>
            <a:ext cx="4959350" cy="37211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333" y="4716023"/>
            <a:ext cx="5439010" cy="4467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71" tIns="47786" rIns="95571" bIns="4778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r-HR" noProof="0" smtClean="0"/>
              <a:t>Kliknite da biste uredili stilove teksta matrice</a:t>
            </a:r>
          </a:p>
          <a:p>
            <a:pPr lvl="1"/>
            <a:r>
              <a:rPr lang="hr-HR" noProof="0" smtClean="0"/>
              <a:t>Druga razina</a:t>
            </a:r>
          </a:p>
          <a:p>
            <a:pPr lvl="2"/>
            <a:r>
              <a:rPr lang="hr-HR" noProof="0" smtClean="0"/>
              <a:t>Treća razina</a:t>
            </a:r>
          </a:p>
          <a:p>
            <a:pPr lvl="3"/>
            <a:r>
              <a:rPr lang="hr-HR" noProof="0" smtClean="0"/>
              <a:t>Četvrta razina</a:t>
            </a:r>
          </a:p>
          <a:p>
            <a:pPr lvl="4"/>
            <a:r>
              <a:rPr lang="hr-HR" noProof="0" smtClean="0"/>
              <a:t>Peta razina</a:t>
            </a:r>
          </a:p>
        </p:txBody>
      </p:sp>
      <p:sp>
        <p:nvSpPr>
          <p:cNvPr id="133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29"/>
            <a:ext cx="2945587" cy="496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71" tIns="47786" rIns="95571" bIns="47786" numCol="1" anchor="b" anchorCtr="0" compatLnSpc="1">
            <a:prstTxWarp prst="textNoShape">
              <a:avLst/>
            </a:prstTxWarp>
          </a:bodyPr>
          <a:lstStyle>
            <a:lvl1pPr defTabSz="955830">
              <a:defRPr sz="1300">
                <a:latin typeface="Arial" charset="0"/>
              </a:defRPr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133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915" y="9429729"/>
            <a:ext cx="2946674" cy="496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71" tIns="47786" rIns="95571" bIns="47786" numCol="1" anchor="b" anchorCtr="0" compatLnSpc="1">
            <a:prstTxWarp prst="textNoShape">
              <a:avLst/>
            </a:prstTxWarp>
          </a:bodyPr>
          <a:lstStyle>
            <a:lvl1pPr algn="r" defTabSz="955830">
              <a:defRPr sz="1300">
                <a:latin typeface="Arial" charset="0"/>
              </a:defRPr>
            </a:lvl1pPr>
          </a:lstStyle>
          <a:p>
            <a:pPr>
              <a:defRPr/>
            </a:pPr>
            <a:fld id="{3BBF8187-6304-407B-9157-035229284598}" type="slidenum">
              <a:rPr lang="hr-HR"/>
              <a:pPr>
                <a:defRPr/>
              </a:pPr>
              <a:t>‹#›</a:t>
            </a:fld>
            <a:endParaRPr lang="hr-H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sr-Latn-C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sr-Latn-C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sr-Latn-C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sr-Latn-C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sr-Latn-C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sr-Latn-C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sr-Latn-C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sr-Latn-C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sr-Latn-C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sr-Latn-C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pPr>
              <a:defRPr/>
            </a:pPr>
            <a:endParaRPr lang="hr-HR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pPr>
              <a:defRPr/>
            </a:pPr>
            <a:r>
              <a:rPr lang="hr-HR" smtClean="0"/>
              <a:t>Hrvatski zavod za zapošljavanje - PS Varaždin</a:t>
            </a:r>
            <a:endParaRPr lang="hr-HR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pPr>
              <a:defRPr/>
            </a:pPr>
            <a:fld id="{7CDA83A4-1768-4303-8D43-F4CFCC769F46}" type="slidenum">
              <a:rPr lang="hr-HR" smtClean="0"/>
              <a:pPr>
                <a:defRPr/>
              </a:pPr>
              <a:t>‹#›</a:t>
            </a:fld>
            <a:endParaRPr lang="hr-HR"/>
          </a:p>
        </p:txBody>
      </p:sp>
      <p:pic>
        <p:nvPicPr>
          <p:cNvPr id="30" name="Picture 29" descr="ipa.jpg"/>
          <p:cNvPicPr>
            <a:picLocks noChangeAspect="1"/>
          </p:cNvPicPr>
          <p:nvPr userDrawn="1"/>
        </p:nvPicPr>
        <p:blipFill>
          <a:blip r:embed="rId2" cstate="print">
            <a:lum bright="40000"/>
          </a:blip>
          <a:stretch>
            <a:fillRect/>
          </a:stretch>
        </p:blipFill>
        <p:spPr>
          <a:xfrm>
            <a:off x="395536" y="116632"/>
            <a:ext cx="8352928" cy="59766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edg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pPr>
              <a:defRPr/>
            </a:pPr>
            <a:endParaRPr lang="hr-H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>
              <a:defRPr/>
            </a:pPr>
            <a:fld id="{EFD06748-B89E-4CA6-B32E-23D0DC9FBCDD}" type="slidenum">
              <a:rPr lang="hr-HR" smtClean="0"/>
              <a:pPr>
                <a:defRPr/>
              </a:pPr>
              <a:t>‹#›</a:t>
            </a:fld>
            <a:endParaRPr lang="hr-HR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pPr>
              <a:defRPr/>
            </a:pPr>
            <a:r>
              <a:rPr lang="hr-HR" smtClean="0"/>
              <a:t>Hrvatski zavod za zapošljavanje - PS Varaždin</a:t>
            </a:r>
            <a:endParaRPr lang="hr-HR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pPr>
              <a:defRPr/>
            </a:pPr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pPr>
              <a:defRPr/>
            </a:pPr>
            <a:r>
              <a:rPr lang="hr-HR" smtClean="0"/>
              <a:t>Hrvatski zavod za zapošljavanje - PS Varaždin</a:t>
            </a:r>
            <a:endParaRPr lang="hr-HR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pPr>
              <a:defRPr/>
            </a:pPr>
            <a:fld id="{B7638952-325F-4D90-B5A5-8DAB5EBBD9F7}" type="slidenum">
              <a:rPr lang="hr-HR" smtClean="0"/>
              <a:pPr>
                <a:defRPr/>
              </a:pPr>
              <a:t>‹#›</a:t>
            </a:fld>
            <a:endParaRPr lang="hr-H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hr-H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hr-HR" smtClean="0"/>
              <a:t>Hrvatski zavod za zapošljavanje - PS Varaždin</a:t>
            </a:r>
            <a:endParaRPr lang="hr-H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8FA221-06F6-4755-B755-2FFF55D1F3F4}" type="slidenum">
              <a:rPr lang="hr-HR" smtClean="0"/>
              <a:pPr>
                <a:defRPr/>
              </a:pPr>
              <a:t>‹#›</a:t>
            </a:fld>
            <a:endParaRPr lang="hr-HR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hr-H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hr-HR" smtClean="0"/>
              <a:t>Hrvatski zavod za zapošljavanje - PS Varaždin</a:t>
            </a:r>
            <a:endParaRPr lang="hr-H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3E0E57-AF44-4C31-9C0A-5301A8D61918}" type="slidenum">
              <a:rPr lang="hr-HR" smtClean="0"/>
              <a:pPr>
                <a:defRPr/>
              </a:pPr>
              <a:t>‹#›</a:t>
            </a:fld>
            <a:endParaRPr lang="hr-HR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endParaRPr lang="hr-H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>
              <a:defRPr/>
            </a:pPr>
            <a:fld id="{AA943714-62B1-4F72-A07B-BCACFF063325}" type="slidenum">
              <a:rPr lang="hr-HR" smtClean="0"/>
              <a:pPr>
                <a:defRPr/>
              </a:pPr>
              <a:t>‹#›</a:t>
            </a:fld>
            <a:endParaRPr lang="hr-H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r>
              <a:rPr lang="hr-HR" smtClean="0"/>
              <a:t>Hrvatski zavod za zapošljavanje - PS Varaždin</a:t>
            </a:r>
            <a:endParaRPr lang="hr-HR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hr-H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hr-HR" smtClean="0"/>
              <a:t>Hrvatski zavod za zapošljavanje - PS Varaždin</a:t>
            </a:r>
            <a:endParaRPr lang="hr-H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A68535D-3176-4C67-BD71-432C715E835E}" type="slidenum">
              <a:rPr lang="hr-HR" smtClean="0"/>
              <a:pPr>
                <a:defRPr/>
              </a:pPr>
              <a:t>‹#›</a:t>
            </a:fld>
            <a:endParaRPr lang="hr-HR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pPr>
              <a:defRPr/>
            </a:pPr>
            <a:endParaRPr lang="hr-HR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>
              <a:defRPr/>
            </a:pPr>
            <a:fld id="{8CB16887-A040-4176-8CB7-F44401DE72DE}" type="slidenum">
              <a:rPr lang="hr-HR" smtClean="0"/>
              <a:pPr>
                <a:defRPr/>
              </a:pPr>
              <a:t>‹#›</a:t>
            </a:fld>
            <a:endParaRPr lang="hr-HR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pPr>
              <a:defRPr/>
            </a:pPr>
            <a:r>
              <a:rPr lang="hr-HR" smtClean="0"/>
              <a:t>Hrvatski zavod za zapošljavanje - PS Varaždin</a:t>
            </a:r>
            <a:endParaRPr lang="hr-H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endParaRPr lang="hr-HR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>
              <a:defRPr/>
            </a:pPr>
            <a:fld id="{E5A29382-078A-470F-A66C-3D4BF93FD555}" type="slidenum">
              <a:rPr lang="hr-HR" smtClean="0"/>
              <a:pPr>
                <a:defRPr/>
              </a:pPr>
              <a:t>‹#›</a:t>
            </a:fld>
            <a:endParaRPr lang="hr-HR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r>
              <a:rPr lang="hr-HR" smtClean="0"/>
              <a:t>Hrvatski zavod za zapošljavanje - PS Varaždin</a:t>
            </a:r>
            <a:endParaRPr lang="hr-HR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hr-HR" smtClean="0"/>
              <a:t>Hrvatski zavod za zapošljavanje - PS Varaždin</a:t>
            </a:r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428051-BD5A-42DB-9BCB-B49266353565}" type="slidenum">
              <a:rPr lang="hr-HR" smtClean="0"/>
              <a:pPr>
                <a:defRPr/>
              </a:pPr>
              <a:t>‹#›</a:t>
            </a:fld>
            <a:endParaRPr lang="hr-HR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hr-HR" smtClean="0"/>
              <a:t>Hrvatski zavod za zapošljavanje - PS Varaždin</a:t>
            </a:r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60B5ACC-AB85-4078-A86D-DD8100575FF1}" type="slidenum">
              <a:rPr lang="hr-HR" smtClean="0"/>
              <a:pPr>
                <a:defRPr/>
              </a:pPr>
              <a:t>‹#›</a:t>
            </a:fld>
            <a:endParaRPr lang="hr-HR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hr-HR" smtClean="0"/>
              <a:t>Hrvatski zavod za zapošljavanje - PS Varaždin</a:t>
            </a:r>
            <a:endParaRPr lang="hr-HR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13BC8712-7F70-40B1-B637-B8F94594E816}" type="slidenum">
              <a:rPr lang="hr-HR" smtClean="0"/>
              <a:pPr>
                <a:defRPr/>
              </a:pPr>
              <a:t>‹#›</a:t>
            </a:fld>
            <a:endParaRPr lang="hr-H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52" r:id="rId1"/>
    <p:sldLayoutId id="2147483953" r:id="rId2"/>
    <p:sldLayoutId id="2147483954" r:id="rId3"/>
    <p:sldLayoutId id="2147483955" r:id="rId4"/>
    <p:sldLayoutId id="2147483956" r:id="rId5"/>
    <p:sldLayoutId id="2147483957" r:id="rId6"/>
    <p:sldLayoutId id="2147483958" r:id="rId7"/>
    <p:sldLayoutId id="2147483959" r:id="rId8"/>
    <p:sldLayoutId id="2147483960" r:id="rId9"/>
    <p:sldLayoutId id="2147483961" r:id="rId10"/>
    <p:sldLayoutId id="2147483962" r:id="rId11"/>
  </p:sldLayoutIdLst>
  <p:transition>
    <p:wheel/>
  </p:transition>
  <p:timing>
    <p:tnLst>
      <p:par>
        <p:cTn id="1" dur="indefinite" restart="never" nodeType="tmRoot"/>
      </p:par>
    </p:tnLst>
  </p:timing>
  <p:hf sldNum="0" hdr="0" dt="0"/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hyperlink" Target="http://www.iscemposel.hr/" TargetMode="External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hyperlink" Target="http://www.karijera.hr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11" Type="http://schemas.openxmlformats.org/officeDocument/2006/relationships/hyperlink" Target="http://mrav.ffzg.hr/zanimanja" TargetMode="External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11" Type="http://schemas.openxmlformats.org/officeDocument/2006/relationships/image" Target="../media/image11.jpe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4" name="Picture 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188913"/>
            <a:ext cx="904875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357158" y="1000108"/>
            <a:ext cx="8135938" cy="1214446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hr-HR" sz="48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One </a:t>
            </a:r>
            <a:r>
              <a:rPr lang="hr-HR" sz="4800" b="1" dirty="0" err="1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click</a:t>
            </a:r>
            <a:r>
              <a:rPr lang="hr-HR" sz="48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hr-HR" sz="4800" b="1" dirty="0" err="1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away</a:t>
            </a:r>
            <a:r>
              <a:rPr lang="hr-HR" sz="32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hr-HR" sz="32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hr-HR" sz="28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Udaljeni jednim klikom</a:t>
            </a:r>
            <a:endParaRPr lang="hr-HR" sz="24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4347" name="Picture 30" descr="logo-signature-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6143644"/>
            <a:ext cx="7239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31" descr="CompasFina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6072206"/>
            <a:ext cx="5524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9" name="Picture 3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4810" y="6215082"/>
            <a:ext cx="723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Picture 33" descr="Email_potpis_zupanija_grb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00694" y="6072206"/>
            <a:ext cx="4286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1" name="Picture 34" descr="GradNoviLog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357950" y="6215082"/>
            <a:ext cx="7239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2" name="Picture 24" descr="flag_2colors"/>
          <p:cNvPicPr>
            <a:picLocks noChangeAspect="1" noChangeArrowheads="1"/>
          </p:cNvPicPr>
          <p:nvPr/>
        </p:nvPicPr>
        <p:blipFill>
          <a:blip r:embed="rId9">
            <a:lum bright="-18000"/>
          </a:blip>
          <a:srcRect/>
          <a:stretch>
            <a:fillRect/>
          </a:stretch>
        </p:blipFill>
        <p:spPr bwMode="auto">
          <a:xfrm>
            <a:off x="7643834" y="6215082"/>
            <a:ext cx="6286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3" name="Picture 2" descr="HZZlogo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4348" y="6143644"/>
            <a:ext cx="7191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55" name="TextBox 27"/>
          <p:cNvSpPr txBox="1">
            <a:spLocks noChangeArrowheads="1"/>
          </p:cNvSpPr>
          <p:nvPr/>
        </p:nvSpPr>
        <p:spPr bwMode="auto">
          <a:xfrm>
            <a:off x="642910" y="142852"/>
            <a:ext cx="71993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hr-HR" sz="2400" dirty="0">
                <a:latin typeface="Arial" charset="0"/>
                <a:cs typeface="Arial" charset="0"/>
              </a:rPr>
              <a:t>Grant shema Lokalna partnerstva za zapošljavanje</a:t>
            </a:r>
          </a:p>
        </p:txBody>
      </p:sp>
      <p:sp>
        <p:nvSpPr>
          <p:cNvPr id="12" name="Title 22"/>
          <p:cNvSpPr txBox="1">
            <a:spLocks/>
          </p:cNvSpPr>
          <p:nvPr/>
        </p:nvSpPr>
        <p:spPr>
          <a:xfrm>
            <a:off x="357158" y="2643182"/>
            <a:ext cx="8135938" cy="1857388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lvl="0" algn="ctr" fontAlgn="auto">
              <a:spcAft>
                <a:spcPts val="0"/>
              </a:spcAft>
              <a:defRPr/>
            </a:pPr>
            <a:r>
              <a:rPr lang="hr-HR" sz="4800" b="1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Motivacija, </a:t>
            </a:r>
            <a:r>
              <a:rPr lang="hr-HR" sz="4800" b="1" dirty="0" err="1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samoprocjena</a:t>
            </a:r>
            <a:r>
              <a:rPr lang="hr-HR" sz="4800" b="1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i samopoštovanje</a:t>
            </a:r>
            <a:endParaRPr kumimoji="0" lang="hr-HR" sz="4800" b="1" i="0" u="none" strike="noStrike" kern="1200" cap="small" spc="0" normalizeH="0" baseline="0" noProof="0" dirty="0">
              <a:ln>
                <a:noFill/>
              </a:ln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13" name="Title 22"/>
          <p:cNvSpPr txBox="1">
            <a:spLocks/>
          </p:cNvSpPr>
          <p:nvPr/>
        </p:nvSpPr>
        <p:spPr>
          <a:xfrm>
            <a:off x="785786" y="4929198"/>
            <a:ext cx="7929618" cy="642942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algn="r" fontAlgn="auto">
              <a:spcAft>
                <a:spcPts val="0"/>
              </a:spcAft>
              <a:defRPr/>
            </a:pPr>
            <a:r>
              <a:rPr lang="hr-HR" sz="3200" b="1" cap="small" dirty="0" smtClean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Devid Kos, </a:t>
            </a:r>
            <a:r>
              <a:rPr lang="hr-HR" sz="3200" b="1" cap="small" dirty="0" err="1" smtClean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dipl</a:t>
            </a:r>
            <a:r>
              <a:rPr lang="hr-HR" sz="3200" b="1" cap="small" dirty="0" smtClean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. </a:t>
            </a:r>
            <a:r>
              <a:rPr lang="hr-HR" sz="3200" b="1" cap="small" dirty="0" err="1" smtClean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psih</a:t>
            </a:r>
            <a:endParaRPr lang="hr-HR" sz="3200" b="1" cap="small" dirty="0" smtClean="0"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ransition advTm="10578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4" name="Picture 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188913"/>
            <a:ext cx="904875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30" descr="logo-signature-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6143644"/>
            <a:ext cx="7239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31" descr="CompasFina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6072206"/>
            <a:ext cx="5524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9" name="Picture 3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4810" y="6215082"/>
            <a:ext cx="723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Picture 33" descr="Email_potpis_zupanija_grb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00694" y="6072206"/>
            <a:ext cx="4286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1" name="Picture 34" descr="GradNoviLog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357950" y="6215082"/>
            <a:ext cx="7239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2" name="Picture 24" descr="flag_2colors"/>
          <p:cNvPicPr>
            <a:picLocks noChangeAspect="1" noChangeArrowheads="1"/>
          </p:cNvPicPr>
          <p:nvPr/>
        </p:nvPicPr>
        <p:blipFill>
          <a:blip r:embed="rId9">
            <a:lum bright="-18000"/>
          </a:blip>
          <a:srcRect/>
          <a:stretch>
            <a:fillRect/>
          </a:stretch>
        </p:blipFill>
        <p:spPr bwMode="auto">
          <a:xfrm>
            <a:off x="7643834" y="6215082"/>
            <a:ext cx="6286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3" name="Picture 2" descr="HZZlogo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4348" y="6143644"/>
            <a:ext cx="7191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468313" y="476250"/>
            <a:ext cx="7632700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r-HR" sz="36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Uloga Hrvatskog zavoda za zapošljavanja</a:t>
            </a:r>
            <a:endParaRPr lang="hr-HR" sz="36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323850" y="1773238"/>
            <a:ext cx="2519363" cy="4033837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marL="469900" indent="-469900">
              <a:spcBef>
                <a:spcPct val="20000"/>
              </a:spcBef>
              <a:buClr>
                <a:schemeClr val="tx1"/>
              </a:buClr>
              <a:buFont typeface="Wingdings" pitchFamily="2" charset="2"/>
              <a:buChar char="q"/>
            </a:pPr>
            <a:r>
              <a:rPr lang="hr-HR" b="1" dirty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Nezaposlena   osoba</a:t>
            </a:r>
          </a:p>
          <a:p>
            <a:pPr marL="469900" indent="-469900">
              <a:spcBef>
                <a:spcPct val="20000"/>
              </a:spcBef>
              <a:buClr>
                <a:schemeClr val="tx1"/>
              </a:buClr>
            </a:pPr>
            <a:endParaRPr lang="hr-HR" sz="1400" b="1" dirty="0">
              <a:latin typeface="Arial" pitchFamily="34" charset="0"/>
              <a:cs typeface="Arial" pitchFamily="34" charset="0"/>
            </a:endParaRPr>
          </a:p>
          <a:p>
            <a:pPr marL="469900" indent="-469900">
              <a:spcBef>
                <a:spcPct val="20000"/>
              </a:spcBef>
              <a:buClr>
                <a:schemeClr val="tx1"/>
              </a:buClr>
              <a:buFont typeface="Wingdings" pitchFamily="2" charset="2"/>
              <a:buChar char="Ø"/>
            </a:pPr>
            <a:r>
              <a:rPr lang="hr-HR" sz="1400" b="1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ZNANJA I VJEŠTINE</a:t>
            </a:r>
          </a:p>
          <a:p>
            <a:pPr marL="469900" indent="-469900">
              <a:spcBef>
                <a:spcPct val="20000"/>
              </a:spcBef>
              <a:buClr>
                <a:schemeClr val="tx1"/>
              </a:buClr>
              <a:buFont typeface="Wingdings" pitchFamily="2" charset="2"/>
              <a:buChar char="Ø"/>
            </a:pPr>
            <a:r>
              <a:rPr lang="hr-HR" sz="1400" b="1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SPOSOBNOSTI</a:t>
            </a:r>
          </a:p>
          <a:p>
            <a:pPr marL="469900" indent="-469900">
              <a:spcBef>
                <a:spcPct val="20000"/>
              </a:spcBef>
              <a:buClr>
                <a:schemeClr val="tx1"/>
              </a:buClr>
              <a:buFont typeface="Wingdings" pitchFamily="2" charset="2"/>
              <a:buChar char="Ø"/>
            </a:pPr>
            <a:r>
              <a:rPr lang="hr-HR" sz="1400" b="1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PROFESIONALNI CILJEVI</a:t>
            </a:r>
          </a:p>
          <a:p>
            <a:pPr marL="469900" indent="-469900">
              <a:spcBef>
                <a:spcPct val="20000"/>
              </a:spcBef>
              <a:buClr>
                <a:schemeClr val="tx1"/>
              </a:buClr>
              <a:buFont typeface="Wingdings" pitchFamily="2" charset="2"/>
              <a:buChar char="Ø"/>
            </a:pPr>
            <a:r>
              <a:rPr lang="hr-HR" sz="1400" b="1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STAVOVI</a:t>
            </a:r>
          </a:p>
          <a:p>
            <a:pPr marL="469900" indent="-469900">
              <a:spcBef>
                <a:spcPct val="20000"/>
              </a:spcBef>
              <a:buClr>
                <a:schemeClr val="tx1"/>
              </a:buClr>
              <a:buFont typeface="Wingdings" pitchFamily="2" charset="2"/>
              <a:buChar char="Ø"/>
            </a:pPr>
            <a:r>
              <a:rPr lang="hr-HR" sz="1400" b="1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ODGOVORNOST</a:t>
            </a:r>
          </a:p>
          <a:p>
            <a:pPr marL="469900" indent="-469900">
              <a:spcBef>
                <a:spcPct val="20000"/>
              </a:spcBef>
              <a:buClr>
                <a:schemeClr val="tx1"/>
              </a:buClr>
              <a:buFont typeface="Wingdings" pitchFamily="2" charset="2"/>
              <a:buChar char="Ø"/>
            </a:pPr>
            <a:r>
              <a:rPr lang="hr-HR" sz="1400" b="1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AKTIVNOST</a:t>
            </a:r>
          </a:p>
          <a:p>
            <a:pPr marL="469900" indent="-469900">
              <a:spcBef>
                <a:spcPct val="20000"/>
              </a:spcBef>
              <a:buClr>
                <a:schemeClr val="tx1"/>
              </a:buClr>
              <a:buFont typeface="Wingdings" pitchFamily="2" charset="2"/>
              <a:buChar char="Ø"/>
            </a:pPr>
            <a:r>
              <a:rPr lang="hr-HR" sz="1400" b="1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PRILAGODLJIVOST </a:t>
            </a:r>
          </a:p>
          <a:p>
            <a:pPr marL="469900" indent="-469900">
              <a:spcBef>
                <a:spcPct val="20000"/>
              </a:spcBef>
              <a:buClr>
                <a:schemeClr val="tx1"/>
              </a:buClr>
              <a:buFont typeface="Wingdings" pitchFamily="2" charset="2"/>
              <a:buChar char="Ø"/>
            </a:pPr>
            <a:r>
              <a:rPr lang="hr-HR" sz="1400" b="1" dirty="0" err="1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CJELOŽIVOTNO</a:t>
            </a:r>
            <a:endParaRPr lang="hr-HR" sz="1400" b="1" dirty="0">
              <a:solidFill>
                <a:srgbClr val="CC0000"/>
              </a:solidFill>
              <a:latin typeface="Arial" pitchFamily="34" charset="0"/>
              <a:cs typeface="Arial" pitchFamily="34" charset="0"/>
            </a:endParaRPr>
          </a:p>
          <a:p>
            <a:pPr marL="469900" indent="-469900">
              <a:spcBef>
                <a:spcPct val="20000"/>
              </a:spcBef>
              <a:buClr>
                <a:schemeClr val="tx1"/>
              </a:buClr>
            </a:pPr>
            <a:r>
              <a:rPr lang="hr-HR" sz="1400" b="1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         UČENJE</a:t>
            </a:r>
          </a:p>
        </p:txBody>
      </p:sp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3492500" y="1773238"/>
            <a:ext cx="2447925" cy="3554819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9900" indent="-469900">
              <a:spcBef>
                <a:spcPct val="20000"/>
              </a:spcBef>
              <a:buClr>
                <a:schemeClr val="tx1"/>
              </a:buClr>
              <a:buFont typeface="Wingdings" pitchFamily="2" charset="2"/>
              <a:buChar char="q"/>
            </a:pPr>
            <a:r>
              <a:rPr lang="hr-HR" b="1" dirty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Zavod za zapošljavanje</a:t>
            </a:r>
          </a:p>
          <a:p>
            <a:pPr marL="342900" indent="-342900">
              <a:spcBef>
                <a:spcPct val="50000"/>
              </a:spcBef>
              <a:buClr>
                <a:schemeClr val="tx1"/>
              </a:buClr>
              <a:buFont typeface="Wingdings" pitchFamily="2" charset="2"/>
              <a:buNone/>
            </a:pPr>
            <a:endParaRPr lang="hr-HR" sz="1400" dirty="0">
              <a:solidFill>
                <a:srgbClr val="CC0000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Clr>
                <a:schemeClr val="tx1"/>
              </a:buClr>
              <a:buFont typeface="Wingdings" pitchFamily="2" charset="2"/>
              <a:buChar char="Ø"/>
            </a:pPr>
            <a:r>
              <a:rPr lang="hr-HR" sz="1400" b="1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POSREDOVANJE</a:t>
            </a:r>
          </a:p>
          <a:p>
            <a:pPr marL="342900" indent="-342900">
              <a:buClr>
                <a:schemeClr val="tx1"/>
              </a:buClr>
              <a:buFont typeface="Wingdings" pitchFamily="2" charset="2"/>
              <a:buChar char="Ø"/>
            </a:pPr>
            <a:r>
              <a:rPr lang="hr-HR" sz="1400" b="1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SAVJETOVANJE</a:t>
            </a:r>
            <a:endParaRPr lang="hr-HR" sz="1400" b="1" dirty="0">
              <a:solidFill>
                <a:srgbClr val="CC0000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Clr>
                <a:schemeClr val="tx1"/>
              </a:buClr>
              <a:buFont typeface="Wingdings" pitchFamily="2" charset="2"/>
              <a:buChar char="Ø"/>
            </a:pPr>
            <a:r>
              <a:rPr lang="hr-HR" sz="1400" b="1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RADIONICE </a:t>
            </a:r>
            <a:r>
              <a:rPr lang="hr-HR" sz="1400" b="1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ZA NEZAPOSLENE</a:t>
            </a:r>
          </a:p>
          <a:p>
            <a:pPr marL="342900" indent="-342900">
              <a:buClr>
                <a:schemeClr val="tx1"/>
              </a:buClr>
              <a:buFont typeface="Wingdings" pitchFamily="2" charset="2"/>
              <a:buChar char="Ø"/>
            </a:pPr>
            <a:r>
              <a:rPr lang="hr-HR" sz="1400" b="1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PROFESIONALNO </a:t>
            </a:r>
            <a:r>
              <a:rPr lang="hr-HR" sz="1400" b="1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USMJERAVANJE</a:t>
            </a:r>
          </a:p>
          <a:p>
            <a:pPr marL="342900" indent="-342900">
              <a:buClr>
                <a:schemeClr val="tx1"/>
              </a:buClr>
              <a:buFont typeface="Wingdings" pitchFamily="2" charset="2"/>
              <a:buChar char="Ø"/>
            </a:pPr>
            <a:r>
              <a:rPr lang="hr-HR" sz="1400" b="1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OBRAZOVNE </a:t>
            </a:r>
            <a:r>
              <a:rPr lang="hr-HR" sz="1400" b="1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AKTIVNOSTI</a:t>
            </a:r>
          </a:p>
          <a:p>
            <a:pPr marL="342900" indent="-342900">
              <a:buClr>
                <a:schemeClr val="tx1"/>
              </a:buClr>
              <a:buFont typeface="Wingdings" pitchFamily="2" charset="2"/>
              <a:buChar char="Ø"/>
            </a:pPr>
            <a:r>
              <a:rPr lang="hr-HR" sz="1400" b="1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POTICANJE </a:t>
            </a:r>
            <a:r>
              <a:rPr lang="hr-HR" sz="1400" b="1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ZAPOŠLJAVANJA</a:t>
            </a:r>
          </a:p>
          <a:p>
            <a:pPr marL="342900" indent="-342900">
              <a:buClr>
                <a:schemeClr val="tx1"/>
              </a:buClr>
              <a:buFont typeface="Wingdings" pitchFamily="2" charset="2"/>
              <a:buChar char="Ø"/>
            </a:pPr>
            <a:r>
              <a:rPr lang="hr-HR" sz="1400" b="1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TIMSKA </a:t>
            </a:r>
            <a:r>
              <a:rPr lang="hr-HR" sz="1400" b="1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OBRADA</a:t>
            </a:r>
          </a:p>
          <a:p>
            <a:pPr marL="342900" indent="-342900">
              <a:buClr>
                <a:schemeClr val="tx1"/>
              </a:buClr>
              <a:buFont typeface="Wingdings" pitchFamily="2" charset="2"/>
              <a:buChar char="Ø"/>
            </a:pPr>
            <a:r>
              <a:rPr lang="hr-HR" sz="1400" b="1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NOVČANA </a:t>
            </a:r>
            <a:r>
              <a:rPr lang="hr-HR" sz="1400" b="1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NAKNADA</a:t>
            </a:r>
          </a:p>
        </p:txBody>
      </p:sp>
      <p:sp>
        <p:nvSpPr>
          <p:cNvPr id="17" name="Text Box 4"/>
          <p:cNvSpPr txBox="1">
            <a:spLocks noChangeArrowheads="1"/>
          </p:cNvSpPr>
          <p:nvPr/>
        </p:nvSpPr>
        <p:spPr bwMode="auto">
          <a:xfrm>
            <a:off x="6443663" y="1773238"/>
            <a:ext cx="2447925" cy="2546851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9900" indent="-469900">
              <a:spcBef>
                <a:spcPct val="20000"/>
              </a:spcBef>
              <a:buClr>
                <a:schemeClr val="tx1"/>
              </a:buClr>
              <a:buFont typeface="Wingdings" pitchFamily="2" charset="2"/>
              <a:buChar char="q"/>
            </a:pPr>
            <a:r>
              <a:rPr lang="hr-HR" b="1" dirty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Tržište rada</a:t>
            </a:r>
          </a:p>
          <a:p>
            <a:pPr marL="342900" indent="-342900">
              <a:spcBef>
                <a:spcPct val="50000"/>
              </a:spcBef>
              <a:buClr>
                <a:schemeClr val="tx1"/>
              </a:buClr>
              <a:buFont typeface="Wingdings" pitchFamily="2" charset="2"/>
              <a:buNone/>
            </a:pPr>
            <a:endParaRPr lang="hr-HR" sz="100" b="1" dirty="0">
              <a:cs typeface="Arial" charset="0"/>
            </a:endParaRPr>
          </a:p>
          <a:p>
            <a:pPr marL="342900" indent="-342900">
              <a:buClr>
                <a:schemeClr val="tx1"/>
              </a:buClr>
              <a:buFont typeface="Wingdings" pitchFamily="2" charset="2"/>
              <a:buChar char="Ø"/>
            </a:pPr>
            <a:r>
              <a:rPr lang="hr-HR" sz="1400" b="1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POTREBE ZA KADROVIMA</a:t>
            </a:r>
          </a:p>
          <a:p>
            <a:pPr marL="342900" indent="-342900">
              <a:buClr>
                <a:schemeClr val="tx1"/>
              </a:buClr>
              <a:buFont typeface="Wingdings" pitchFamily="2" charset="2"/>
              <a:buChar char="Ø"/>
            </a:pPr>
            <a:r>
              <a:rPr lang="hr-HR" sz="1400" b="1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TEHNOLOŠKE PROMJENE</a:t>
            </a:r>
          </a:p>
          <a:p>
            <a:pPr marL="342900" indent="-342900">
              <a:buClr>
                <a:schemeClr val="tx1"/>
              </a:buClr>
              <a:buFont typeface="Wingdings" pitchFamily="2" charset="2"/>
              <a:buChar char="Ø"/>
            </a:pPr>
            <a:r>
              <a:rPr lang="hr-HR" sz="1400" b="1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PODUZETNIŠTVO</a:t>
            </a:r>
          </a:p>
          <a:p>
            <a:pPr marL="342900" indent="-342900">
              <a:buClr>
                <a:schemeClr val="tx1"/>
              </a:buClr>
              <a:buFont typeface="Wingdings" pitchFamily="2" charset="2"/>
              <a:buChar char="Ø"/>
            </a:pPr>
            <a:r>
              <a:rPr lang="hr-HR" sz="1400" b="1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TRŽIŠNO NADMETANJE</a:t>
            </a:r>
          </a:p>
          <a:p>
            <a:pPr marL="342900" indent="-342900">
              <a:buClr>
                <a:schemeClr val="tx1"/>
              </a:buClr>
              <a:buFont typeface="Wingdings" pitchFamily="2" charset="2"/>
              <a:buChar char="Ø"/>
            </a:pPr>
            <a:r>
              <a:rPr lang="hr-HR" sz="1400" b="1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RAD NA ODREĐENO VRIJEME</a:t>
            </a:r>
          </a:p>
          <a:p>
            <a:pPr marL="342900" indent="-342900">
              <a:buClr>
                <a:schemeClr val="tx1"/>
              </a:buClr>
              <a:buFont typeface="Wingdings" pitchFamily="2" charset="2"/>
              <a:buChar char="Ø"/>
            </a:pPr>
            <a:r>
              <a:rPr lang="hr-HR" sz="1400" b="1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GLOBALIZACIJA </a:t>
            </a:r>
          </a:p>
        </p:txBody>
      </p:sp>
      <p:sp>
        <p:nvSpPr>
          <p:cNvPr id="18" name="Text Box 5"/>
          <p:cNvSpPr txBox="1">
            <a:spLocks noChangeArrowheads="1"/>
          </p:cNvSpPr>
          <p:nvPr/>
        </p:nvSpPr>
        <p:spPr bwMode="auto">
          <a:xfrm>
            <a:off x="2916238" y="3213100"/>
            <a:ext cx="585787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0" hangingPunct="0">
              <a:spcBef>
                <a:spcPct val="50000"/>
              </a:spcBef>
              <a:defRPr/>
            </a:pPr>
            <a:r>
              <a:rPr lang="hr-HR" sz="3200" b="1" smtClean="0">
                <a:effectLst>
                  <a:outerShdw blurRad="38100" dist="38100" dir="2700000" algn="tl">
                    <a:srgbClr val="C0C0C0"/>
                  </a:outerShdw>
                </a:effectLst>
                <a:sym typeface="Wingdings" pitchFamily="2" charset="2"/>
              </a:rPr>
              <a:t></a:t>
            </a:r>
            <a:endParaRPr lang="hr-HR" sz="3200" b="1" smtClean="0">
              <a:effectLst>
                <a:outerShdw blurRad="38100" dist="38100" dir="2700000" algn="tl">
                  <a:srgbClr val="C0C0C0"/>
                </a:outerShdw>
              </a:effectLst>
              <a:sym typeface="Symbol" pitchFamily="18" charset="2"/>
            </a:endParaRPr>
          </a:p>
        </p:txBody>
      </p:sp>
      <p:sp>
        <p:nvSpPr>
          <p:cNvPr id="19" name="Rectangle 6"/>
          <p:cNvSpPr>
            <a:spLocks noChangeArrowheads="1"/>
          </p:cNvSpPr>
          <p:nvPr/>
        </p:nvSpPr>
        <p:spPr bwMode="auto">
          <a:xfrm>
            <a:off x="5867400" y="3213100"/>
            <a:ext cx="614363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hr-HR" sz="3200" b="1">
                <a:effectLst>
                  <a:outerShdw blurRad="38100" dist="38100" dir="2700000" algn="tl">
                    <a:srgbClr val="C0C0C0"/>
                  </a:outerShdw>
                </a:effectLst>
                <a:sym typeface="Wingdings" pitchFamily="2" charset="2"/>
              </a:rPr>
              <a:t></a:t>
            </a:r>
          </a:p>
        </p:txBody>
      </p:sp>
    </p:spTree>
  </p:cSld>
  <p:clrMapOvr>
    <a:masterClrMapping/>
  </p:clrMapOvr>
  <p:transition advTm="10578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4" name="Picture 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188913"/>
            <a:ext cx="904875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30" descr="logo-signature-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6143644"/>
            <a:ext cx="7239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31" descr="CompasFina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6072206"/>
            <a:ext cx="5524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9" name="Picture 3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4810" y="6215082"/>
            <a:ext cx="723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Picture 33" descr="Email_potpis_zupanija_grb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00694" y="6072206"/>
            <a:ext cx="4286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1" name="Picture 34" descr="GradNoviLog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357950" y="6215082"/>
            <a:ext cx="7239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2" name="Picture 24" descr="flag_2colors"/>
          <p:cNvPicPr>
            <a:picLocks noChangeAspect="1" noChangeArrowheads="1"/>
          </p:cNvPicPr>
          <p:nvPr/>
        </p:nvPicPr>
        <p:blipFill>
          <a:blip r:embed="rId9">
            <a:lum bright="-18000"/>
          </a:blip>
          <a:srcRect/>
          <a:stretch>
            <a:fillRect/>
          </a:stretch>
        </p:blipFill>
        <p:spPr bwMode="auto">
          <a:xfrm>
            <a:off x="7643834" y="6215082"/>
            <a:ext cx="6286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3" name="Picture 2" descr="HZZlogo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4348" y="6143644"/>
            <a:ext cx="7191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468313" y="476250"/>
            <a:ext cx="7632700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r-HR" sz="36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Tražite posao!?</a:t>
            </a:r>
            <a:endParaRPr lang="hr-HR" sz="36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428596" y="1643050"/>
            <a:ext cx="8066087" cy="4208460"/>
          </a:xfrm>
          <a:prstGeom prst="rect">
            <a:avLst/>
          </a:prstGeom>
        </p:spPr>
        <p:txBody>
          <a:bodyPr vert="horz">
            <a:normAutofit fontScale="92500"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Traženje posla = proces s mnoštvo aspekata kojima treba pristupiti metodički i sustavno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Tx/>
              <a:buNone/>
              <a:tabLst/>
              <a:defRPr/>
            </a:pPr>
            <a:endParaRPr kumimoji="0" lang="hr-HR" sz="1900" b="0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Pitanja na koja pokušavamo danas odgovoriti:</a:t>
            </a:r>
          </a:p>
          <a:p>
            <a:pPr marL="640080" marR="0" lvl="1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Tx/>
              <a:buNone/>
              <a:tabLst/>
              <a:defRPr/>
            </a:pPr>
            <a:endParaRPr kumimoji="0" lang="hr-HR" sz="1900" b="0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640080" marR="0" lvl="1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hr-HR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Koja znanja i vještine posjedujem?</a:t>
            </a:r>
          </a:p>
          <a:p>
            <a:pPr marL="640080" marR="0" lvl="1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hr-HR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Kako usmjeriti potragu za poslom?</a:t>
            </a:r>
          </a:p>
          <a:p>
            <a:pPr marL="640080" marR="0" lvl="1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hr-HR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Kako pripremiti molbu i životopis?</a:t>
            </a:r>
          </a:p>
          <a:p>
            <a:pPr marL="640080" marR="0" lvl="1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hr-HR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Kako se pripremiti za razgovor s poslodavcem?</a:t>
            </a:r>
          </a:p>
          <a:p>
            <a:pPr marL="640080" marR="0" lvl="1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advTm="10578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4" name="Picture 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188913"/>
            <a:ext cx="904875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30" descr="logo-signature-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6143644"/>
            <a:ext cx="7239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31" descr="CompasFina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6072206"/>
            <a:ext cx="5524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9" name="Picture 3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4810" y="6215082"/>
            <a:ext cx="723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Picture 33" descr="Email_potpis_zupanija_grb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00694" y="6072206"/>
            <a:ext cx="4286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1" name="Picture 34" descr="GradNoviLog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357950" y="6215082"/>
            <a:ext cx="7239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2" name="Picture 24" descr="flag_2colors"/>
          <p:cNvPicPr>
            <a:picLocks noChangeAspect="1" noChangeArrowheads="1"/>
          </p:cNvPicPr>
          <p:nvPr/>
        </p:nvPicPr>
        <p:blipFill>
          <a:blip r:embed="rId9">
            <a:lum bright="-18000"/>
          </a:blip>
          <a:srcRect/>
          <a:stretch>
            <a:fillRect/>
          </a:stretch>
        </p:blipFill>
        <p:spPr bwMode="auto">
          <a:xfrm>
            <a:off x="7643834" y="6215082"/>
            <a:ext cx="6286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3" name="Picture 2" descr="HZZlogo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4348" y="6143644"/>
            <a:ext cx="7191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468313" y="476250"/>
            <a:ext cx="7632700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r-HR" sz="36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Kako tražiti posao?</a:t>
            </a:r>
            <a:endParaRPr lang="hr-HR" sz="36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>
          <a:xfrm>
            <a:off x="571472" y="1214422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Aktivno tražite posao</a:t>
            </a:r>
          </a:p>
          <a:p>
            <a:pPr marL="640080" marR="0" lvl="1" indent="-27432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hr-HR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Traženje posla = posao s punim radnim vremenom</a:t>
            </a:r>
          </a:p>
          <a:p>
            <a:pPr marL="640080" marR="0" lvl="1" indent="-27432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hr-HR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Posao neće doći k vama</a:t>
            </a:r>
          </a:p>
          <a:p>
            <a:pPr marL="640080" marR="0" lvl="1" indent="-27432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Tx/>
              <a:buNone/>
              <a:tabLst/>
              <a:defRPr/>
            </a:pPr>
            <a:endParaRPr kumimoji="0" lang="hr-HR" sz="800" b="0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Ne ograničavajte se na postojeću ponudu</a:t>
            </a:r>
          </a:p>
          <a:p>
            <a:pPr marL="640080" marR="0" lvl="1" indent="-27432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hr-HR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Potreba za kadrovima prije oglasa</a:t>
            </a:r>
          </a:p>
          <a:p>
            <a:pPr marL="640080" marR="0" lvl="1" indent="-27432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hr-HR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Zakucajte na sva vrata</a:t>
            </a:r>
          </a:p>
          <a:p>
            <a:pPr marL="640080" marR="0" lvl="1" indent="-27432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Tx/>
              <a:buNone/>
              <a:tabLst/>
              <a:defRPr/>
            </a:pPr>
            <a:endParaRPr kumimoji="0" lang="hr-HR" sz="800" b="0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Ne zaboravite manje tvrtke u razvoju</a:t>
            </a:r>
          </a:p>
          <a:p>
            <a:pPr marL="640080" marR="0" lvl="1" indent="-27432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hr-HR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Lakše stupiti u kontakt s najvažnijim osobama tvrtke</a:t>
            </a:r>
          </a:p>
          <a:p>
            <a:pPr marL="640080" marR="0" lvl="1" indent="-27432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hr-HR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Možda ste baš vi rješenje njihovih problema</a:t>
            </a:r>
          </a:p>
          <a:p>
            <a:pPr marL="640080" marR="0" lvl="1" indent="-27432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Tx/>
              <a:buNone/>
              <a:tabLst/>
              <a:defRPr/>
            </a:pPr>
            <a:endParaRPr kumimoji="0" lang="hr-HR" sz="800" b="0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Koristite svaku poslovnu priliku</a:t>
            </a:r>
          </a:p>
          <a:p>
            <a:pPr marL="640080" marR="0" lvl="1" indent="-27432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hr-HR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Javljati se na što više oglasa</a:t>
            </a:r>
          </a:p>
          <a:p>
            <a:pPr marL="640080" marR="0" lvl="1" indent="-27432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hr-HR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Volontirajte </a:t>
            </a:r>
          </a:p>
          <a:p>
            <a:pPr marL="640080" marR="0" lvl="1" indent="-27432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Tx/>
              <a:buNone/>
              <a:tabLst/>
              <a:defRPr/>
            </a:pPr>
            <a:endParaRPr kumimoji="0" lang="hr-HR" sz="800" b="0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Budite spremni stalno učiti i usavršavati se</a:t>
            </a:r>
          </a:p>
          <a:p>
            <a:pPr marL="640080" marR="0" lvl="1" indent="-27432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hr-HR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Ne možete si dopustiti stajanje na mjestu – Ulažite u sebe</a:t>
            </a:r>
          </a:p>
          <a:p>
            <a:pPr marL="640080" marR="0" lvl="1" indent="-27432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hr-HR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Doškolovanje, seminari, tečajevi stranih jezika, informatike</a:t>
            </a:r>
            <a:endParaRPr kumimoji="0" lang="en-US" sz="1800" b="0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0578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4" name="Picture 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188913"/>
            <a:ext cx="904875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30" descr="logo-signature-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6143644"/>
            <a:ext cx="7239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31" descr="CompasFina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6072206"/>
            <a:ext cx="5524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9" name="Picture 3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4810" y="6215082"/>
            <a:ext cx="723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Picture 33" descr="Email_potpis_zupanija_grb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00694" y="6072206"/>
            <a:ext cx="4286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1" name="Picture 34" descr="GradNoviLog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357950" y="6215082"/>
            <a:ext cx="7239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2" name="Picture 24" descr="flag_2colors"/>
          <p:cNvPicPr>
            <a:picLocks noChangeAspect="1" noChangeArrowheads="1"/>
          </p:cNvPicPr>
          <p:nvPr/>
        </p:nvPicPr>
        <p:blipFill>
          <a:blip r:embed="rId9">
            <a:lum bright="-18000"/>
          </a:blip>
          <a:srcRect/>
          <a:stretch>
            <a:fillRect/>
          </a:stretch>
        </p:blipFill>
        <p:spPr bwMode="auto">
          <a:xfrm>
            <a:off x="7643834" y="6215082"/>
            <a:ext cx="6286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3" name="Picture 2" descr="HZZlogo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4348" y="6143644"/>
            <a:ext cx="7191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468313" y="476250"/>
            <a:ext cx="7632700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r-HR" sz="36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Kako tražiti posao?</a:t>
            </a:r>
            <a:endParaRPr lang="hr-HR" sz="36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428596" y="128586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Testirajte znanje stranih jezika i informatike</a:t>
            </a:r>
          </a:p>
          <a:p>
            <a:pPr marL="640080" marR="0" lvl="1" indent="-27432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hr-HR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Doznajte koje su vam slabe točke</a:t>
            </a:r>
          </a:p>
          <a:p>
            <a:pPr marL="640080" marR="0" lvl="1" indent="-27432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hr-HR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Potvrda stupnja znanja važnija od tvrdnje da odlično poznajete jezike ili aplikacije</a:t>
            </a:r>
          </a:p>
          <a:p>
            <a:pPr marL="640080" marR="0" lvl="1" indent="-27432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Tx/>
              <a:buNone/>
              <a:tabLst/>
              <a:defRPr/>
            </a:pPr>
            <a:endParaRPr kumimoji="0" lang="hr-HR" sz="800" b="0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Izgrađujte mrežu kontakata</a:t>
            </a:r>
          </a:p>
          <a:p>
            <a:pPr marL="640080" marR="0" lvl="1" indent="-27432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hr-HR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Kontaktirajte što više ljudi, proširite priču o nezaposlenosti</a:t>
            </a:r>
          </a:p>
          <a:p>
            <a:pPr marL="640080" marR="0" lvl="1" indent="-27432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hr-HR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Ne rušite mostove iza sebe – Gradite nove!</a:t>
            </a:r>
          </a:p>
          <a:p>
            <a:pPr marL="640080" marR="0" lvl="1" indent="-27432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Tx/>
              <a:buNone/>
              <a:tabLst/>
              <a:defRPr/>
            </a:pPr>
            <a:endParaRPr kumimoji="0" lang="hr-HR" sz="800" b="0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Naučite prodati sami sebe</a:t>
            </a:r>
          </a:p>
          <a:p>
            <a:pPr marL="640080" marR="0" lvl="1" indent="-27432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hr-HR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Nitko vas neće hvaliti osim vas samih. – Ne pretjerujte!</a:t>
            </a:r>
          </a:p>
          <a:p>
            <a:pPr marL="640080" marR="0" lvl="1" indent="-27432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hr-HR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Uredan životopis + priprema za razgovor s poslodavcem</a:t>
            </a:r>
          </a:p>
          <a:p>
            <a:pPr marL="640080" marR="0" lvl="1" indent="-27432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Tx/>
              <a:buNone/>
              <a:tabLst/>
              <a:defRPr/>
            </a:pPr>
            <a:endParaRPr kumimoji="0" lang="hr-HR" sz="800" b="0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Razvijajte komunikacijske vještine</a:t>
            </a:r>
          </a:p>
          <a:p>
            <a:pPr marL="640080" marR="0" lvl="1" indent="-27432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hr-HR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Naučite slušati druge</a:t>
            </a:r>
          </a:p>
          <a:p>
            <a:pPr marL="640080" marR="0" lvl="1" indent="-27432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hr-HR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Vježbajte neverbalnu komunikaciju</a:t>
            </a:r>
          </a:p>
          <a:p>
            <a:pPr marL="640080" marR="0" lvl="1" indent="-27432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Tx/>
              <a:buNone/>
              <a:tabLst/>
              <a:defRPr/>
            </a:pPr>
            <a:endParaRPr kumimoji="0" lang="hr-HR" sz="900" b="0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Budite prilagodljivi</a:t>
            </a:r>
          </a:p>
          <a:p>
            <a:pPr marL="640080" marR="0" lvl="1" indent="-27432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hr-HR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Ukoliko nešto zaista želite – to ćete i postići</a:t>
            </a:r>
          </a:p>
          <a:p>
            <a:pPr marL="640080" marR="0" lvl="1" indent="-27432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hr-HR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Do cilja se može doći i drugim putovima</a:t>
            </a:r>
          </a:p>
          <a:p>
            <a:pPr marL="274320" marR="0" lvl="0" indent="-274320" algn="l" defTabSz="914400" rtl="0" eaLnBrk="1" fontAlgn="auto" latinLnBrk="0" hangingPunct="1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endParaRPr kumimoji="0" lang="en-US" sz="1800" b="0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0578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4" name="Picture 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188913"/>
            <a:ext cx="904875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30" descr="logo-signature-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6143644"/>
            <a:ext cx="7239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31" descr="CompasFina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6072206"/>
            <a:ext cx="5524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9" name="Picture 3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4810" y="6215082"/>
            <a:ext cx="723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Picture 33" descr="Email_potpis_zupanija_grb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00694" y="6072206"/>
            <a:ext cx="4286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1" name="Picture 34" descr="GradNoviLog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357950" y="6215082"/>
            <a:ext cx="7239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2" name="Picture 24" descr="flag_2colors"/>
          <p:cNvPicPr>
            <a:picLocks noChangeAspect="1" noChangeArrowheads="1"/>
          </p:cNvPicPr>
          <p:nvPr/>
        </p:nvPicPr>
        <p:blipFill>
          <a:blip r:embed="rId9">
            <a:lum bright="-18000"/>
          </a:blip>
          <a:srcRect/>
          <a:stretch>
            <a:fillRect/>
          </a:stretch>
        </p:blipFill>
        <p:spPr bwMode="auto">
          <a:xfrm>
            <a:off x="7643834" y="6215082"/>
            <a:ext cx="6286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3" name="Picture 2" descr="HZZlogo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4348" y="6143644"/>
            <a:ext cx="7191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468313" y="476250"/>
            <a:ext cx="7632700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r-HR" sz="3600" b="1" dirty="0" err="1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Samoprocjena</a:t>
            </a:r>
            <a:r>
              <a:rPr lang="hr-HR" sz="36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znanja i vještina</a:t>
            </a:r>
            <a:endParaRPr lang="hr-HR" sz="36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>
          <a:xfrm>
            <a:off x="457200" y="1600200"/>
            <a:ext cx="7467600" cy="411481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Sami moramo preuzeti odgovornost za svoju karijeru, te je samostalno usmjeravati i izgrađivati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endParaRPr kumimoji="0" lang="hr-HR" sz="2200" b="0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Kako bi što bolje upravljali karijerom, treba : </a:t>
            </a:r>
          </a:p>
          <a:p>
            <a:pPr marL="640080" marR="0" lvl="1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hr-HR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Upoznati sebe,</a:t>
            </a:r>
          </a:p>
          <a:p>
            <a:pPr marL="640080" marR="0" lvl="1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hr-HR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Biti svjestan svojih znanja, sposobnosti</a:t>
            </a:r>
          </a:p>
          <a:p>
            <a:pPr marL="640080" marR="0" lvl="1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hr-HR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Biti svjestan svojih vještina</a:t>
            </a:r>
          </a:p>
          <a:p>
            <a:pPr marL="640080" marR="0" lvl="1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hr-HR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Biti svjestan svoje osobnosti</a:t>
            </a:r>
          </a:p>
          <a:p>
            <a:pPr marL="640080" marR="0" lvl="1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hr-HR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Biti svjestan svojih prednosti i mana</a:t>
            </a:r>
            <a:endParaRPr kumimoji="0" lang="en-US" sz="2200" b="0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0578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4" name="Picture 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188913"/>
            <a:ext cx="904875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30" descr="logo-signature-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6143644"/>
            <a:ext cx="7239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31" descr="CompasFina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6072206"/>
            <a:ext cx="5524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9" name="Picture 3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4810" y="6215082"/>
            <a:ext cx="723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Picture 33" descr="Email_potpis_zupanija_grb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00694" y="6072206"/>
            <a:ext cx="4286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1" name="Picture 34" descr="GradNoviLog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357950" y="6215082"/>
            <a:ext cx="7239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2" name="Picture 24" descr="flag_2colors"/>
          <p:cNvPicPr>
            <a:picLocks noChangeAspect="1" noChangeArrowheads="1"/>
          </p:cNvPicPr>
          <p:nvPr/>
        </p:nvPicPr>
        <p:blipFill>
          <a:blip r:embed="rId9">
            <a:lum bright="-18000"/>
          </a:blip>
          <a:srcRect/>
          <a:stretch>
            <a:fillRect/>
          </a:stretch>
        </p:blipFill>
        <p:spPr bwMode="auto">
          <a:xfrm>
            <a:off x="7643834" y="6215082"/>
            <a:ext cx="6286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3" name="Picture 2" descr="HZZlogo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4348" y="6143644"/>
            <a:ext cx="7191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468313" y="476250"/>
            <a:ext cx="7632700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r-HR" sz="3600" b="1" dirty="0" err="1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Samoprocjena</a:t>
            </a:r>
            <a:r>
              <a:rPr lang="hr-HR" sz="36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znanja i vještina</a:t>
            </a:r>
            <a:endParaRPr lang="hr-HR" sz="36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>
          <a:xfrm>
            <a:off x="457200" y="1600200"/>
            <a:ext cx="7467600" cy="411481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VJEŽBE</a:t>
            </a:r>
            <a:endParaRPr kumimoji="0" lang="en-US" sz="2200" b="0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0578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4" name="Picture 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188913"/>
            <a:ext cx="904875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30" descr="logo-signature-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6143644"/>
            <a:ext cx="7239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31" descr="CompasFina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6072206"/>
            <a:ext cx="5524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9" name="Picture 3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4810" y="6215082"/>
            <a:ext cx="723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Picture 33" descr="Email_potpis_zupanija_grb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00694" y="6072206"/>
            <a:ext cx="4286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1" name="Picture 34" descr="GradNoviLog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357950" y="6215082"/>
            <a:ext cx="7239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2" name="Picture 24" descr="flag_2colors"/>
          <p:cNvPicPr>
            <a:picLocks noChangeAspect="1" noChangeArrowheads="1"/>
          </p:cNvPicPr>
          <p:nvPr/>
        </p:nvPicPr>
        <p:blipFill>
          <a:blip r:embed="rId9">
            <a:lum bright="-18000"/>
          </a:blip>
          <a:srcRect/>
          <a:stretch>
            <a:fillRect/>
          </a:stretch>
        </p:blipFill>
        <p:spPr bwMode="auto">
          <a:xfrm>
            <a:off x="7643834" y="6215082"/>
            <a:ext cx="6286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3" name="Picture 2" descr="HZZlogo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4348" y="6143644"/>
            <a:ext cx="7191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468313" y="476250"/>
            <a:ext cx="7632700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r-HR" sz="3600" b="1" dirty="0" err="1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Samoprocjena</a:t>
            </a:r>
            <a:r>
              <a:rPr lang="hr-HR" sz="36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znanja i vještina</a:t>
            </a:r>
            <a:endParaRPr lang="hr-HR" sz="36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457200" y="1600200"/>
            <a:ext cx="7467600" cy="425769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Niz upitnika </a:t>
            </a:r>
            <a:r>
              <a:rPr kumimoji="0" lang="hr-HR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samoprocjene</a:t>
            </a:r>
            <a:r>
              <a:rPr kumimoji="0" lang="hr-HR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: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Tx/>
              <a:buNone/>
              <a:tabLst/>
              <a:defRPr/>
            </a:pPr>
            <a:endParaRPr kumimoji="0" lang="hr-HR" sz="1400" b="0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640080" marR="0" lvl="1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hr-HR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Vodič kroz zanimanja </a:t>
            </a:r>
          </a:p>
          <a:p>
            <a:pPr marL="914400" marR="0" lvl="2" indent="-1828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tabLst/>
              <a:defRPr/>
            </a:pPr>
            <a:r>
              <a:rPr kumimoji="0" lang="hr-HR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  <a:hlinkClick r:id="rId11"/>
              </a:rPr>
              <a:t>http://mrav.ffzg.hr/zanimanja</a:t>
            </a:r>
            <a:endParaRPr kumimoji="0" lang="en-US" sz="2200" b="0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914400" marR="0" lvl="2" indent="-1828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tabLst/>
              <a:defRPr/>
            </a:pPr>
            <a:endParaRPr kumimoji="0" lang="hr-HR" sz="2200" b="0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640080" marR="0" lvl="1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hr-HR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RaZBor</a:t>
            </a:r>
          </a:p>
          <a:p>
            <a:pPr marL="914400" marR="0" lvl="2" indent="-1828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tabLst/>
              <a:defRPr/>
            </a:pPr>
            <a:r>
              <a:rPr kumimoji="0" lang="hr-HR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  <a:hlinkClick r:id="rId12"/>
              </a:rPr>
              <a:t>www.karijera.hr</a:t>
            </a:r>
            <a:endParaRPr kumimoji="0" lang="hr-HR" sz="2200" b="0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914400" marR="0" lvl="2" indent="-1828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>
                  <a:shade val="75000"/>
                </a:schemeClr>
              </a:buClr>
              <a:buSzPct val="60000"/>
              <a:buFontTx/>
              <a:buNone/>
              <a:tabLst/>
              <a:defRPr/>
            </a:pPr>
            <a:endParaRPr kumimoji="0" lang="hr-HR" sz="2200" b="0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640080" marR="0" lvl="1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hr-HR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Udaljeni jednim klikom</a:t>
            </a:r>
          </a:p>
          <a:p>
            <a:pPr marL="914400" marR="0" lvl="2" indent="-1828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tabLst/>
              <a:defRPr/>
            </a:pPr>
            <a:r>
              <a:rPr kumimoji="0" lang="hr-HR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  <a:hlinkClick r:id="rId13"/>
              </a:rPr>
              <a:t>www.iscemposel.hr</a:t>
            </a:r>
            <a:endParaRPr kumimoji="0" lang="hr-HR" sz="2200" b="0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914400" marR="0" lvl="2" indent="-1828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>
                  <a:shade val="75000"/>
                </a:schemeClr>
              </a:buClr>
              <a:buSzPct val="60000"/>
              <a:buFontTx/>
              <a:buNone/>
              <a:tabLst/>
              <a:defRPr/>
            </a:pPr>
            <a:endParaRPr kumimoji="0" lang="hr-HR" sz="2200" b="0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914400" marR="0" lvl="2" indent="-1828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>
                  <a:shade val="75000"/>
                </a:schemeClr>
              </a:buClr>
              <a:buSzPct val="60000"/>
              <a:buFontTx/>
              <a:buNone/>
              <a:tabLst/>
              <a:defRPr/>
            </a:pPr>
            <a:endParaRPr kumimoji="0" lang="hr-HR" sz="1800" b="0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0578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4" name="Picture 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188913"/>
            <a:ext cx="904875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30" descr="logo-signature-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6143644"/>
            <a:ext cx="7239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31" descr="CompasFina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6072206"/>
            <a:ext cx="5524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9" name="Picture 3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4810" y="6215082"/>
            <a:ext cx="723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Picture 33" descr="Email_potpis_zupanija_grb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00694" y="6072206"/>
            <a:ext cx="4286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1" name="Picture 34" descr="GradNoviLog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357950" y="6215082"/>
            <a:ext cx="7239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2" name="Picture 24" descr="flag_2colors"/>
          <p:cNvPicPr>
            <a:picLocks noChangeAspect="1" noChangeArrowheads="1"/>
          </p:cNvPicPr>
          <p:nvPr/>
        </p:nvPicPr>
        <p:blipFill>
          <a:blip r:embed="rId9">
            <a:lum bright="-18000"/>
          </a:blip>
          <a:srcRect/>
          <a:stretch>
            <a:fillRect/>
          </a:stretch>
        </p:blipFill>
        <p:spPr bwMode="auto">
          <a:xfrm>
            <a:off x="7643834" y="6215082"/>
            <a:ext cx="6286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3" name="Picture 2" descr="HZZlogo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4348" y="6143644"/>
            <a:ext cx="7191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468313" y="476250"/>
            <a:ext cx="7632700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r-HR" sz="3600" b="1" dirty="0" err="1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Samoprocjena</a:t>
            </a:r>
            <a:r>
              <a:rPr lang="hr-HR" sz="36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znanja i vještina</a:t>
            </a:r>
            <a:endParaRPr lang="hr-HR" sz="36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>
          <a:xfrm>
            <a:off x="500034" y="1571612"/>
            <a:ext cx="7859712" cy="4249737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Postanite svjesni svojih kvaliteta, znanja i vještina koje posjedujete.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endParaRPr kumimoji="0" lang="hr-HR" sz="2200" b="0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Podsjetite se na svoje nedostatke, pokušajte ih smanjiti ili ukloniti.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endParaRPr kumimoji="0" lang="hr-HR" sz="2200" b="0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Postavite si ciljeve, usmjerite se na njih i počnite ih provoditi.</a:t>
            </a:r>
            <a:endParaRPr kumimoji="0" lang="en-US" sz="2200" b="0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0578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4" name="Picture 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188913"/>
            <a:ext cx="904875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30" descr="logo-signature-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6143644"/>
            <a:ext cx="7239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31" descr="CompasFina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6072206"/>
            <a:ext cx="5524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9" name="Picture 3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4810" y="6215082"/>
            <a:ext cx="723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Picture 33" descr="Email_potpis_zupanija_grb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00694" y="6072206"/>
            <a:ext cx="4286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1" name="Picture 34" descr="GradNoviLog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357950" y="6215082"/>
            <a:ext cx="7239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2" name="Picture 24" descr="flag_2colors"/>
          <p:cNvPicPr>
            <a:picLocks noChangeAspect="1" noChangeArrowheads="1"/>
          </p:cNvPicPr>
          <p:nvPr/>
        </p:nvPicPr>
        <p:blipFill>
          <a:blip r:embed="rId9">
            <a:lum bright="-18000"/>
          </a:blip>
          <a:srcRect/>
          <a:stretch>
            <a:fillRect/>
          </a:stretch>
        </p:blipFill>
        <p:spPr bwMode="auto">
          <a:xfrm>
            <a:off x="7643834" y="6215082"/>
            <a:ext cx="6286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3" name="Picture 2" descr="HZZlogo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4348" y="6143644"/>
            <a:ext cx="7191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468313" y="476250"/>
            <a:ext cx="7632700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r-HR" sz="36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Hvala na pažnji </a:t>
            </a:r>
            <a:r>
              <a:rPr lang="hr-HR" sz="36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!</a:t>
            </a:r>
          </a:p>
        </p:txBody>
      </p:sp>
      <p:pic>
        <p:nvPicPr>
          <p:cNvPr id="12" name="Picture 5" descr="drzavna matura naslovnica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571472" y="1428736"/>
            <a:ext cx="7500990" cy="4043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578"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HZZ">
      <a:dk1>
        <a:srgbClr val="A5A5A5"/>
      </a:dk1>
      <a:lt1>
        <a:srgbClr val="FFFFFF"/>
      </a:lt1>
      <a:dk2>
        <a:srgbClr val="B2B2B2"/>
      </a:dk2>
      <a:lt2>
        <a:srgbClr val="FFFFFF"/>
      </a:lt2>
      <a:accent1>
        <a:srgbClr val="632423"/>
      </a:accent1>
      <a:accent2>
        <a:srgbClr val="953734"/>
      </a:accent2>
      <a:accent3>
        <a:srgbClr val="3C1614"/>
      </a:accent3>
      <a:accent4>
        <a:srgbClr val="3C1614"/>
      </a:accent4>
      <a:accent5>
        <a:srgbClr val="C15350"/>
      </a:accent5>
      <a:accent6>
        <a:srgbClr val="C0504D"/>
      </a:accent6>
      <a:hlink>
        <a:srgbClr val="632423"/>
      </a:hlink>
      <a:folHlink>
        <a:srgbClr val="632423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2975</TotalTime>
  <Words>438</Words>
  <Application>Microsoft Office PowerPoint</Application>
  <PresentationFormat>On-screen Show (4:3)</PresentationFormat>
  <Paragraphs>114</Paragraphs>
  <Slides>10</Slides>
  <Notes>10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Oriel</vt:lpstr>
      <vt:lpstr>One click away Udaljeni jednim klikom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HZZ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Spomenka Štefan</dc:creator>
  <cp:lastModifiedBy>Petra Lazić</cp:lastModifiedBy>
  <cp:revision>489</cp:revision>
  <dcterms:created xsi:type="dcterms:W3CDTF">2008-11-03T09:35:12Z</dcterms:created>
  <dcterms:modified xsi:type="dcterms:W3CDTF">2011-08-03T12:08:32Z</dcterms:modified>
</cp:coreProperties>
</file>