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1" r:id="rId1"/>
  </p:sldMasterIdLst>
  <p:notesMasterIdLst>
    <p:notesMasterId r:id="rId33"/>
  </p:notesMasterIdLst>
  <p:handoutMasterIdLst>
    <p:handoutMasterId r:id="rId34"/>
  </p:handoutMasterIdLst>
  <p:sldIdLst>
    <p:sldId id="383" r:id="rId2"/>
    <p:sldId id="428" r:id="rId3"/>
    <p:sldId id="429" r:id="rId4"/>
    <p:sldId id="430" r:id="rId5"/>
    <p:sldId id="431" r:id="rId6"/>
    <p:sldId id="453" r:id="rId7"/>
    <p:sldId id="432" r:id="rId8"/>
    <p:sldId id="433" r:id="rId9"/>
    <p:sldId id="434" r:id="rId10"/>
    <p:sldId id="454" r:id="rId11"/>
    <p:sldId id="455" r:id="rId12"/>
    <p:sldId id="456" r:id="rId13"/>
    <p:sldId id="457" r:id="rId14"/>
    <p:sldId id="435" r:id="rId15"/>
    <p:sldId id="436" r:id="rId16"/>
    <p:sldId id="459" r:id="rId17"/>
    <p:sldId id="458" r:id="rId18"/>
    <p:sldId id="437" r:id="rId19"/>
    <p:sldId id="460" r:id="rId20"/>
    <p:sldId id="461" r:id="rId21"/>
    <p:sldId id="473" r:id="rId22"/>
    <p:sldId id="474" r:id="rId23"/>
    <p:sldId id="475" r:id="rId24"/>
    <p:sldId id="476" r:id="rId25"/>
    <p:sldId id="477" r:id="rId26"/>
    <p:sldId id="478" r:id="rId27"/>
    <p:sldId id="479" r:id="rId28"/>
    <p:sldId id="480" r:id="rId29"/>
    <p:sldId id="481" r:id="rId30"/>
    <p:sldId id="483" r:id="rId31"/>
    <p:sldId id="482" r:id="rId32"/>
  </p:sldIdLst>
  <p:sldSz cx="9144000" cy="6858000" type="screen4x3"/>
  <p:notesSz cx="6797675" cy="9928225"/>
  <p:defaultTextStyle>
    <a:defPPr>
      <a:defRPr lang="hr-HR"/>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66669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714" autoAdjust="0"/>
    <p:restoredTop sz="94707" autoAdjust="0"/>
  </p:normalViewPr>
  <p:slideViewPr>
    <p:cSldViewPr>
      <p:cViewPr varScale="1">
        <p:scale>
          <a:sx n="88" d="100"/>
          <a:sy n="88" d="100"/>
        </p:scale>
        <p:origin x="-1098" y="-96"/>
      </p:cViewPr>
      <p:guideLst>
        <p:guide orient="horz" pos="2160"/>
        <p:guide pos="2880"/>
      </p:guideLst>
    </p:cSldViewPr>
  </p:slideViewPr>
  <p:outlineViewPr>
    <p:cViewPr>
      <p:scale>
        <a:sx n="33" d="100"/>
        <a:sy n="33" d="100"/>
      </p:scale>
      <p:origin x="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hdr" sz="quarter"/>
          </p:nvPr>
        </p:nvSpPr>
        <p:spPr bwMode="auto">
          <a:xfrm>
            <a:off x="0" y="1"/>
            <a:ext cx="2945587" cy="496179"/>
          </a:xfrm>
          <a:prstGeom prst="rect">
            <a:avLst/>
          </a:prstGeom>
          <a:noFill/>
          <a:ln w="9525">
            <a:noFill/>
            <a:miter lim="800000"/>
            <a:headEnd/>
            <a:tailEnd/>
          </a:ln>
          <a:effectLst/>
        </p:spPr>
        <p:txBody>
          <a:bodyPr vert="horz" wrap="square" lIns="95571" tIns="47786" rIns="95571" bIns="47786" numCol="1" anchor="t" anchorCtr="0" compatLnSpc="1">
            <a:prstTxWarp prst="textNoShape">
              <a:avLst/>
            </a:prstTxWarp>
          </a:bodyPr>
          <a:lstStyle>
            <a:lvl1pPr defTabSz="955830">
              <a:defRPr sz="1300">
                <a:latin typeface="Arial" charset="0"/>
              </a:defRPr>
            </a:lvl1pPr>
          </a:lstStyle>
          <a:p>
            <a:pPr>
              <a:defRPr/>
            </a:pPr>
            <a:endParaRPr lang="hr-HR"/>
          </a:p>
        </p:txBody>
      </p:sp>
      <p:sp>
        <p:nvSpPr>
          <p:cNvPr id="75779" name="Rectangle 3"/>
          <p:cNvSpPr>
            <a:spLocks noGrp="1" noChangeArrowheads="1"/>
          </p:cNvSpPr>
          <p:nvPr>
            <p:ph type="dt" sz="quarter" idx="1"/>
          </p:nvPr>
        </p:nvSpPr>
        <p:spPr bwMode="auto">
          <a:xfrm>
            <a:off x="3849915" y="1"/>
            <a:ext cx="2946674" cy="496179"/>
          </a:xfrm>
          <a:prstGeom prst="rect">
            <a:avLst/>
          </a:prstGeom>
          <a:noFill/>
          <a:ln w="9525">
            <a:noFill/>
            <a:miter lim="800000"/>
            <a:headEnd/>
            <a:tailEnd/>
          </a:ln>
          <a:effectLst/>
        </p:spPr>
        <p:txBody>
          <a:bodyPr vert="horz" wrap="square" lIns="95571" tIns="47786" rIns="95571" bIns="47786" numCol="1" anchor="t" anchorCtr="0" compatLnSpc="1">
            <a:prstTxWarp prst="textNoShape">
              <a:avLst/>
            </a:prstTxWarp>
          </a:bodyPr>
          <a:lstStyle>
            <a:lvl1pPr algn="r" defTabSz="955830">
              <a:defRPr sz="1300">
                <a:latin typeface="Arial" charset="0"/>
              </a:defRPr>
            </a:lvl1pPr>
          </a:lstStyle>
          <a:p>
            <a:pPr>
              <a:defRPr/>
            </a:pPr>
            <a:endParaRPr lang="hr-HR"/>
          </a:p>
        </p:txBody>
      </p:sp>
      <p:sp>
        <p:nvSpPr>
          <p:cNvPr id="75780" name="Rectangle 4"/>
          <p:cNvSpPr>
            <a:spLocks noGrp="1" noChangeArrowheads="1"/>
          </p:cNvSpPr>
          <p:nvPr>
            <p:ph type="ftr" sz="quarter" idx="2"/>
          </p:nvPr>
        </p:nvSpPr>
        <p:spPr bwMode="auto">
          <a:xfrm>
            <a:off x="0" y="9429729"/>
            <a:ext cx="2945587" cy="496179"/>
          </a:xfrm>
          <a:prstGeom prst="rect">
            <a:avLst/>
          </a:prstGeom>
          <a:noFill/>
          <a:ln w="9525">
            <a:noFill/>
            <a:miter lim="800000"/>
            <a:headEnd/>
            <a:tailEnd/>
          </a:ln>
          <a:effectLst/>
        </p:spPr>
        <p:txBody>
          <a:bodyPr vert="horz" wrap="square" lIns="95571" tIns="47786" rIns="95571" bIns="47786" numCol="1" anchor="b" anchorCtr="0" compatLnSpc="1">
            <a:prstTxWarp prst="textNoShape">
              <a:avLst/>
            </a:prstTxWarp>
          </a:bodyPr>
          <a:lstStyle>
            <a:lvl1pPr defTabSz="955830">
              <a:defRPr sz="1300">
                <a:latin typeface="Arial" charset="0"/>
              </a:defRPr>
            </a:lvl1pPr>
          </a:lstStyle>
          <a:p>
            <a:pPr>
              <a:defRPr/>
            </a:pPr>
            <a:endParaRPr lang="hr-HR"/>
          </a:p>
        </p:txBody>
      </p:sp>
      <p:sp>
        <p:nvSpPr>
          <p:cNvPr id="75781" name="Rectangle 5"/>
          <p:cNvSpPr>
            <a:spLocks noGrp="1" noChangeArrowheads="1"/>
          </p:cNvSpPr>
          <p:nvPr>
            <p:ph type="sldNum" sz="quarter" idx="3"/>
          </p:nvPr>
        </p:nvSpPr>
        <p:spPr bwMode="auto">
          <a:xfrm>
            <a:off x="3849915" y="9429729"/>
            <a:ext cx="2946674" cy="496179"/>
          </a:xfrm>
          <a:prstGeom prst="rect">
            <a:avLst/>
          </a:prstGeom>
          <a:noFill/>
          <a:ln w="9525">
            <a:noFill/>
            <a:miter lim="800000"/>
            <a:headEnd/>
            <a:tailEnd/>
          </a:ln>
          <a:effectLst/>
        </p:spPr>
        <p:txBody>
          <a:bodyPr vert="horz" wrap="square" lIns="95571" tIns="47786" rIns="95571" bIns="47786" numCol="1" anchor="b" anchorCtr="0" compatLnSpc="1">
            <a:prstTxWarp prst="textNoShape">
              <a:avLst/>
            </a:prstTxWarp>
          </a:bodyPr>
          <a:lstStyle>
            <a:lvl1pPr algn="r" defTabSz="955830">
              <a:defRPr sz="1300">
                <a:latin typeface="Arial" charset="0"/>
              </a:defRPr>
            </a:lvl1pPr>
          </a:lstStyle>
          <a:p>
            <a:pPr>
              <a:defRPr/>
            </a:pPr>
            <a:fld id="{C7710453-F294-4739-BB7A-35D7649FB6D8}" type="slidenum">
              <a:rPr lang="hr-HR"/>
              <a:pPr>
                <a:defRPr/>
              </a:pPr>
              <a:t>‹#›</a:t>
            </a:fld>
            <a:endParaRPr lang="hr-H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1"/>
            <a:ext cx="2945587" cy="496179"/>
          </a:xfrm>
          <a:prstGeom prst="rect">
            <a:avLst/>
          </a:prstGeom>
          <a:noFill/>
          <a:ln w="9525">
            <a:noFill/>
            <a:miter lim="800000"/>
            <a:headEnd/>
            <a:tailEnd/>
          </a:ln>
          <a:effectLst/>
        </p:spPr>
        <p:txBody>
          <a:bodyPr vert="horz" wrap="square" lIns="95571" tIns="47786" rIns="95571" bIns="47786" numCol="1" anchor="t" anchorCtr="0" compatLnSpc="1">
            <a:prstTxWarp prst="textNoShape">
              <a:avLst/>
            </a:prstTxWarp>
          </a:bodyPr>
          <a:lstStyle>
            <a:lvl1pPr defTabSz="955830">
              <a:defRPr sz="1300">
                <a:latin typeface="Arial" charset="0"/>
              </a:defRPr>
            </a:lvl1pPr>
          </a:lstStyle>
          <a:p>
            <a:pPr>
              <a:defRPr/>
            </a:pPr>
            <a:endParaRPr lang="hr-HR"/>
          </a:p>
        </p:txBody>
      </p:sp>
      <p:sp>
        <p:nvSpPr>
          <p:cNvPr id="13315" name="Rectangle 3"/>
          <p:cNvSpPr>
            <a:spLocks noGrp="1" noChangeArrowheads="1"/>
          </p:cNvSpPr>
          <p:nvPr>
            <p:ph type="dt" idx="1"/>
          </p:nvPr>
        </p:nvSpPr>
        <p:spPr bwMode="auto">
          <a:xfrm>
            <a:off x="3849915" y="1"/>
            <a:ext cx="2946674" cy="496179"/>
          </a:xfrm>
          <a:prstGeom prst="rect">
            <a:avLst/>
          </a:prstGeom>
          <a:noFill/>
          <a:ln w="9525">
            <a:noFill/>
            <a:miter lim="800000"/>
            <a:headEnd/>
            <a:tailEnd/>
          </a:ln>
          <a:effectLst/>
        </p:spPr>
        <p:txBody>
          <a:bodyPr vert="horz" wrap="square" lIns="95571" tIns="47786" rIns="95571" bIns="47786" numCol="1" anchor="t" anchorCtr="0" compatLnSpc="1">
            <a:prstTxWarp prst="textNoShape">
              <a:avLst/>
            </a:prstTxWarp>
          </a:bodyPr>
          <a:lstStyle>
            <a:lvl1pPr algn="r" defTabSz="955830">
              <a:defRPr sz="1300">
                <a:latin typeface="Arial" charset="0"/>
              </a:defRPr>
            </a:lvl1pPr>
          </a:lstStyle>
          <a:p>
            <a:pPr>
              <a:defRPr/>
            </a:pPr>
            <a:endParaRPr lang="hr-HR"/>
          </a:p>
        </p:txBody>
      </p:sp>
      <p:sp>
        <p:nvSpPr>
          <p:cNvPr id="25604" name="Rectangle 4"/>
          <p:cNvSpPr>
            <a:spLocks noGrp="1" noRot="1" noChangeAspect="1" noChangeArrowheads="1" noTextEdit="1"/>
          </p:cNvSpPr>
          <p:nvPr>
            <p:ph type="sldImg" idx="2"/>
          </p:nvPr>
        </p:nvSpPr>
        <p:spPr bwMode="auto">
          <a:xfrm>
            <a:off x="919163" y="746125"/>
            <a:ext cx="4959350" cy="3721100"/>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679333" y="4716023"/>
            <a:ext cx="5439010" cy="4467934"/>
          </a:xfrm>
          <a:prstGeom prst="rect">
            <a:avLst/>
          </a:prstGeom>
          <a:noFill/>
          <a:ln w="9525">
            <a:noFill/>
            <a:miter lim="800000"/>
            <a:headEnd/>
            <a:tailEnd/>
          </a:ln>
          <a:effectLst/>
        </p:spPr>
        <p:txBody>
          <a:bodyPr vert="horz" wrap="square" lIns="95571" tIns="47786" rIns="95571" bIns="47786" numCol="1" anchor="t" anchorCtr="0" compatLnSpc="1">
            <a:prstTxWarp prst="textNoShape">
              <a:avLst/>
            </a:prstTxWarp>
          </a:bodyPr>
          <a:lstStyle/>
          <a:p>
            <a:pPr lvl="0"/>
            <a:r>
              <a:rPr lang="hr-HR" noProof="0" smtClean="0"/>
              <a:t>Kliknite da biste uredili stilove teksta matrice</a:t>
            </a:r>
          </a:p>
          <a:p>
            <a:pPr lvl="1"/>
            <a:r>
              <a:rPr lang="hr-HR" noProof="0" smtClean="0"/>
              <a:t>Druga razina</a:t>
            </a:r>
          </a:p>
          <a:p>
            <a:pPr lvl="2"/>
            <a:r>
              <a:rPr lang="hr-HR" noProof="0" smtClean="0"/>
              <a:t>Treća razina</a:t>
            </a:r>
          </a:p>
          <a:p>
            <a:pPr lvl="3"/>
            <a:r>
              <a:rPr lang="hr-HR" noProof="0" smtClean="0"/>
              <a:t>Četvrta razina</a:t>
            </a:r>
          </a:p>
          <a:p>
            <a:pPr lvl="4"/>
            <a:r>
              <a:rPr lang="hr-HR" noProof="0" smtClean="0"/>
              <a:t>Peta razina</a:t>
            </a:r>
          </a:p>
        </p:txBody>
      </p:sp>
      <p:sp>
        <p:nvSpPr>
          <p:cNvPr id="13318" name="Rectangle 6"/>
          <p:cNvSpPr>
            <a:spLocks noGrp="1" noChangeArrowheads="1"/>
          </p:cNvSpPr>
          <p:nvPr>
            <p:ph type="ftr" sz="quarter" idx="4"/>
          </p:nvPr>
        </p:nvSpPr>
        <p:spPr bwMode="auto">
          <a:xfrm>
            <a:off x="0" y="9429729"/>
            <a:ext cx="2945587" cy="496179"/>
          </a:xfrm>
          <a:prstGeom prst="rect">
            <a:avLst/>
          </a:prstGeom>
          <a:noFill/>
          <a:ln w="9525">
            <a:noFill/>
            <a:miter lim="800000"/>
            <a:headEnd/>
            <a:tailEnd/>
          </a:ln>
          <a:effectLst/>
        </p:spPr>
        <p:txBody>
          <a:bodyPr vert="horz" wrap="square" lIns="95571" tIns="47786" rIns="95571" bIns="47786" numCol="1" anchor="b" anchorCtr="0" compatLnSpc="1">
            <a:prstTxWarp prst="textNoShape">
              <a:avLst/>
            </a:prstTxWarp>
          </a:bodyPr>
          <a:lstStyle>
            <a:lvl1pPr defTabSz="955830">
              <a:defRPr sz="1300">
                <a:latin typeface="Arial" charset="0"/>
              </a:defRPr>
            </a:lvl1pPr>
          </a:lstStyle>
          <a:p>
            <a:pPr>
              <a:defRPr/>
            </a:pPr>
            <a:endParaRPr lang="hr-HR"/>
          </a:p>
        </p:txBody>
      </p:sp>
      <p:sp>
        <p:nvSpPr>
          <p:cNvPr id="13319" name="Rectangle 7"/>
          <p:cNvSpPr>
            <a:spLocks noGrp="1" noChangeArrowheads="1"/>
          </p:cNvSpPr>
          <p:nvPr>
            <p:ph type="sldNum" sz="quarter" idx="5"/>
          </p:nvPr>
        </p:nvSpPr>
        <p:spPr bwMode="auto">
          <a:xfrm>
            <a:off x="3849915" y="9429729"/>
            <a:ext cx="2946674" cy="496179"/>
          </a:xfrm>
          <a:prstGeom prst="rect">
            <a:avLst/>
          </a:prstGeom>
          <a:noFill/>
          <a:ln w="9525">
            <a:noFill/>
            <a:miter lim="800000"/>
            <a:headEnd/>
            <a:tailEnd/>
          </a:ln>
          <a:effectLst/>
        </p:spPr>
        <p:txBody>
          <a:bodyPr vert="horz" wrap="square" lIns="95571" tIns="47786" rIns="95571" bIns="47786" numCol="1" anchor="b" anchorCtr="0" compatLnSpc="1">
            <a:prstTxWarp prst="textNoShape">
              <a:avLst/>
            </a:prstTxWarp>
          </a:bodyPr>
          <a:lstStyle>
            <a:lvl1pPr algn="r" defTabSz="955830">
              <a:defRPr sz="1300">
                <a:latin typeface="Arial" charset="0"/>
              </a:defRPr>
            </a:lvl1pPr>
          </a:lstStyle>
          <a:p>
            <a:pPr>
              <a:defRPr/>
            </a:pPr>
            <a:fld id="{3BBF8187-6304-407B-9157-035229284598}" type="slidenum">
              <a:rPr lang="hr-HR"/>
              <a:pPr>
                <a:defRPr/>
              </a:pPr>
              <a:t>‹#›</a:t>
            </a:fld>
            <a:endParaRPr lang="hr-H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endParaRPr lang="sr-Latn-C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pPr>
              <a:defRPr/>
            </a:pPr>
            <a:endParaRPr lang="hr-HR"/>
          </a:p>
        </p:txBody>
      </p:sp>
      <p:sp>
        <p:nvSpPr>
          <p:cNvPr id="17" name="Footer Placeholder 16"/>
          <p:cNvSpPr>
            <a:spLocks noGrp="1"/>
          </p:cNvSpPr>
          <p:nvPr>
            <p:ph type="ftr" sz="quarter" idx="11"/>
          </p:nvPr>
        </p:nvSpPr>
        <p:spPr bwMode="auto">
          <a:xfrm rot="5400000">
            <a:off x="7077269" y="4181669"/>
            <a:ext cx="3657600" cy="384048"/>
          </a:xfrm>
        </p:spPr>
        <p:txBody>
          <a:bodyPr/>
          <a:lstStyle/>
          <a:p>
            <a:pPr>
              <a:defRPr/>
            </a:pPr>
            <a:r>
              <a:rPr lang="hr-HR" smtClean="0"/>
              <a:t>Hrvatski zavod za zapošljavanje - PS Varaždin</a:t>
            </a:r>
            <a:endParaRPr lang="hr-H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pPr>
              <a:defRPr/>
            </a:pPr>
            <a:fld id="{7CDA83A4-1768-4303-8D43-F4CFCC769F46}" type="slidenum">
              <a:rPr lang="hr-HR" smtClean="0"/>
              <a:pPr>
                <a:defRPr/>
              </a:pPr>
              <a:t>‹#›</a:t>
            </a:fld>
            <a:endParaRPr lang="hr-HR"/>
          </a:p>
        </p:txBody>
      </p:sp>
      <p:pic>
        <p:nvPicPr>
          <p:cNvPr id="30" name="Picture 29" descr="ipa.jpg"/>
          <p:cNvPicPr>
            <a:picLocks noChangeAspect="1"/>
          </p:cNvPicPr>
          <p:nvPr userDrawn="1"/>
        </p:nvPicPr>
        <p:blipFill>
          <a:blip r:embed="rId2" cstate="print">
            <a:lum bright="40000"/>
          </a:blip>
          <a:stretch>
            <a:fillRect/>
          </a:stretch>
        </p:blipFill>
        <p:spPr>
          <a:xfrm>
            <a:off x="395536" y="116632"/>
            <a:ext cx="8352928" cy="5976663"/>
          </a:xfrm>
          <a:prstGeom prst="rect">
            <a:avLst/>
          </a:prstGeom>
          <a:ln>
            <a:noFill/>
          </a:ln>
          <a:effectLst>
            <a:softEdge rad="112500"/>
          </a:effectLst>
        </p:spPr>
      </p:pic>
    </p:spTree>
  </p:cSld>
  <p:clrMapOvr>
    <a:overrideClrMapping bg1="lt1" tx1="dk1" bg2="lt2" tx2="dk2" accent1="accent1" accent2="accent2" accent3="accent3" accent4="accent4" accent5="accent5" accent6="accent6" hlink="hlink" folHlink="folHlink"/>
  </p:clrMapOvr>
  <p:transition spd="slow">
    <p:wedg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pPr>
              <a:defRPr/>
            </a:pPr>
            <a:endParaRPr lang="hr-HR"/>
          </a:p>
        </p:txBody>
      </p:sp>
      <p:sp>
        <p:nvSpPr>
          <p:cNvPr id="9" name="Slide Number Placeholder 8"/>
          <p:cNvSpPr>
            <a:spLocks noGrp="1"/>
          </p:cNvSpPr>
          <p:nvPr>
            <p:ph type="sldNum" sz="quarter" idx="15"/>
          </p:nvPr>
        </p:nvSpPr>
        <p:spPr/>
        <p:txBody>
          <a:bodyPr rtlCol="0"/>
          <a:lstStyle/>
          <a:p>
            <a:pPr>
              <a:defRPr/>
            </a:pPr>
            <a:fld id="{EFD06748-B89E-4CA6-B32E-23D0DC9FBCDD}" type="slidenum">
              <a:rPr lang="hr-HR" smtClean="0"/>
              <a:pPr>
                <a:defRPr/>
              </a:pPr>
              <a:t>‹#›</a:t>
            </a:fld>
            <a:endParaRPr lang="hr-HR"/>
          </a:p>
        </p:txBody>
      </p:sp>
      <p:sp>
        <p:nvSpPr>
          <p:cNvPr id="10" name="Footer Placeholder 9"/>
          <p:cNvSpPr>
            <a:spLocks noGrp="1"/>
          </p:cNvSpPr>
          <p:nvPr>
            <p:ph type="ftr" sz="quarter" idx="16"/>
          </p:nvPr>
        </p:nvSpPr>
        <p:spPr/>
        <p:txBody>
          <a:bodyPr rtlCol="0"/>
          <a:lstStyle/>
          <a:p>
            <a:pPr>
              <a:defRPr/>
            </a:pPr>
            <a:r>
              <a:rPr lang="hr-HR" smtClean="0"/>
              <a:t>Hrvatski zavod za zapošljavanje - PS Varaždin</a:t>
            </a:r>
            <a:endParaRPr lang="hr-HR"/>
          </a:p>
        </p:txBody>
      </p:sp>
    </p:spTree>
  </p:cSld>
  <p:clrMapOvr>
    <a:masterClrMapping/>
  </p:clrMapOvr>
  <p:transition>
    <p:wedg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pPr>
              <a:defRPr/>
            </a:pPr>
            <a:endParaRPr lang="hr-HR"/>
          </a:p>
        </p:txBody>
      </p:sp>
      <p:sp>
        <p:nvSpPr>
          <p:cNvPr id="5" name="Footer Placeholder 4"/>
          <p:cNvSpPr>
            <a:spLocks noGrp="1"/>
          </p:cNvSpPr>
          <p:nvPr>
            <p:ph type="ftr" sz="quarter" idx="11"/>
          </p:nvPr>
        </p:nvSpPr>
        <p:spPr bwMode="auto">
          <a:xfrm rot="5400000">
            <a:off x="7077456" y="4178808"/>
            <a:ext cx="3657600" cy="384048"/>
          </a:xfrm>
        </p:spPr>
        <p:txBody>
          <a:bodyPr/>
          <a:lstStyle/>
          <a:p>
            <a:pPr>
              <a:defRPr/>
            </a:pPr>
            <a:r>
              <a:rPr lang="hr-HR" smtClean="0"/>
              <a:t>Hrvatski zavod za zapošljavanje - PS Varaždin</a:t>
            </a:r>
            <a:endParaRPr lang="hr-H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pPr>
              <a:defRPr/>
            </a:pPr>
            <a:fld id="{B7638952-325F-4D90-B5A5-8DAB5EBBD9F7}" type="slidenum">
              <a:rPr lang="hr-HR" smtClean="0"/>
              <a:pPr>
                <a:defRPr/>
              </a:pPr>
              <a:t>‹#›</a:t>
            </a:fld>
            <a:endParaRPr lang="hr-HR"/>
          </a:p>
        </p:txBody>
      </p:sp>
    </p:spTree>
  </p:cSld>
  <p:clrMapOvr>
    <a:overrideClrMapping bg1="dk1" tx1="lt1" bg2="dk2" tx2="lt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hr-HR"/>
          </a:p>
        </p:txBody>
      </p:sp>
      <p:sp>
        <p:nvSpPr>
          <p:cNvPr id="6" name="Footer Placeholder 5"/>
          <p:cNvSpPr>
            <a:spLocks noGrp="1"/>
          </p:cNvSpPr>
          <p:nvPr>
            <p:ph type="ftr" sz="quarter" idx="11"/>
          </p:nvPr>
        </p:nvSpPr>
        <p:spPr/>
        <p:txBody>
          <a:bodyPr/>
          <a:lstStyle/>
          <a:p>
            <a:pPr>
              <a:defRPr/>
            </a:pPr>
            <a:r>
              <a:rPr lang="hr-HR" smtClean="0"/>
              <a:t>Hrvatski zavod za zapošljavanje - PS Varaždin</a:t>
            </a:r>
            <a:endParaRPr lang="hr-HR"/>
          </a:p>
        </p:txBody>
      </p:sp>
      <p:sp>
        <p:nvSpPr>
          <p:cNvPr id="7" name="Slide Number Placeholder 6"/>
          <p:cNvSpPr>
            <a:spLocks noGrp="1"/>
          </p:cNvSpPr>
          <p:nvPr>
            <p:ph type="sldNum" sz="quarter" idx="12"/>
          </p:nvPr>
        </p:nvSpPr>
        <p:spPr/>
        <p:txBody>
          <a:bodyPr/>
          <a:lstStyle/>
          <a:p>
            <a:pPr>
              <a:defRPr/>
            </a:pPr>
            <a:fld id="{248FA221-06F6-4755-B755-2FFF55D1F3F4}" type="slidenum">
              <a:rPr lang="hr-HR" smtClean="0"/>
              <a:pPr>
                <a:defRPr/>
              </a:pPr>
              <a:t>‹#›</a:t>
            </a:fld>
            <a:endParaRPr lang="hr-H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wedg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pPr>
              <a:defRPr/>
            </a:pPr>
            <a:endParaRPr lang="hr-HR"/>
          </a:p>
        </p:txBody>
      </p:sp>
      <p:sp>
        <p:nvSpPr>
          <p:cNvPr id="8" name="Footer Placeholder 7"/>
          <p:cNvSpPr>
            <a:spLocks noGrp="1"/>
          </p:cNvSpPr>
          <p:nvPr>
            <p:ph type="ftr" sz="quarter" idx="11"/>
          </p:nvPr>
        </p:nvSpPr>
        <p:spPr/>
        <p:txBody>
          <a:bodyPr/>
          <a:lstStyle/>
          <a:p>
            <a:pPr>
              <a:defRPr/>
            </a:pPr>
            <a:r>
              <a:rPr lang="hr-HR" smtClean="0"/>
              <a:t>Hrvatski zavod za zapošljavanje - PS Varaždin</a:t>
            </a:r>
            <a:endParaRPr lang="hr-HR"/>
          </a:p>
        </p:txBody>
      </p:sp>
      <p:sp>
        <p:nvSpPr>
          <p:cNvPr id="9" name="Slide Number Placeholder 8"/>
          <p:cNvSpPr>
            <a:spLocks noGrp="1"/>
          </p:cNvSpPr>
          <p:nvPr>
            <p:ph type="sldNum" sz="quarter" idx="12"/>
          </p:nvPr>
        </p:nvSpPr>
        <p:spPr/>
        <p:txBody>
          <a:bodyPr/>
          <a:lstStyle/>
          <a:p>
            <a:pPr>
              <a:defRPr/>
            </a:pPr>
            <a:fld id="{DB3E0E57-AF44-4C31-9C0A-5301A8D61918}" type="slidenum">
              <a:rPr lang="hr-HR" smtClean="0"/>
              <a:pPr>
                <a:defRPr/>
              </a:pPr>
              <a:t>‹#›</a:t>
            </a:fld>
            <a:endParaRPr lang="hr-H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p:wedg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pPr>
              <a:defRPr/>
            </a:pPr>
            <a:endParaRPr lang="hr-HR"/>
          </a:p>
        </p:txBody>
      </p:sp>
      <p:sp>
        <p:nvSpPr>
          <p:cNvPr id="7" name="Slide Number Placeholder 6"/>
          <p:cNvSpPr>
            <a:spLocks noGrp="1"/>
          </p:cNvSpPr>
          <p:nvPr>
            <p:ph type="sldNum" sz="quarter" idx="11"/>
          </p:nvPr>
        </p:nvSpPr>
        <p:spPr/>
        <p:txBody>
          <a:bodyPr rtlCol="0"/>
          <a:lstStyle/>
          <a:p>
            <a:pPr>
              <a:defRPr/>
            </a:pPr>
            <a:fld id="{AA943714-62B1-4F72-A07B-BCACFF063325}" type="slidenum">
              <a:rPr lang="hr-HR" smtClean="0"/>
              <a:pPr>
                <a:defRPr/>
              </a:pPr>
              <a:t>‹#›</a:t>
            </a:fld>
            <a:endParaRPr lang="hr-HR"/>
          </a:p>
        </p:txBody>
      </p:sp>
      <p:sp>
        <p:nvSpPr>
          <p:cNvPr id="8" name="Footer Placeholder 7"/>
          <p:cNvSpPr>
            <a:spLocks noGrp="1"/>
          </p:cNvSpPr>
          <p:nvPr>
            <p:ph type="ftr" sz="quarter" idx="12"/>
          </p:nvPr>
        </p:nvSpPr>
        <p:spPr/>
        <p:txBody>
          <a:bodyPr rtlCol="0"/>
          <a:lstStyle/>
          <a:p>
            <a:pPr>
              <a:defRPr/>
            </a:pPr>
            <a:r>
              <a:rPr lang="hr-HR" smtClean="0"/>
              <a:t>Hrvatski zavod za zapošljavanje - PS Varaždin</a:t>
            </a:r>
            <a:endParaRPr lang="hr-HR"/>
          </a:p>
        </p:txBody>
      </p:sp>
    </p:spTree>
  </p:cSld>
  <p:clrMapOvr>
    <a:masterClrMapping/>
  </p:clrMapOvr>
  <p:transition>
    <p:wedg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hr-HR"/>
          </a:p>
        </p:txBody>
      </p:sp>
      <p:sp>
        <p:nvSpPr>
          <p:cNvPr id="3" name="Footer Placeholder 2"/>
          <p:cNvSpPr>
            <a:spLocks noGrp="1"/>
          </p:cNvSpPr>
          <p:nvPr>
            <p:ph type="ftr" sz="quarter" idx="11"/>
          </p:nvPr>
        </p:nvSpPr>
        <p:spPr/>
        <p:txBody>
          <a:bodyPr/>
          <a:lstStyle/>
          <a:p>
            <a:pPr>
              <a:defRPr/>
            </a:pPr>
            <a:r>
              <a:rPr lang="hr-HR" smtClean="0"/>
              <a:t>Hrvatski zavod za zapošljavanje - PS Varaždin</a:t>
            </a:r>
            <a:endParaRPr lang="hr-HR"/>
          </a:p>
        </p:txBody>
      </p:sp>
      <p:sp>
        <p:nvSpPr>
          <p:cNvPr id="4" name="Slide Number Placeholder 3"/>
          <p:cNvSpPr>
            <a:spLocks noGrp="1"/>
          </p:cNvSpPr>
          <p:nvPr>
            <p:ph type="sldNum" sz="quarter" idx="12"/>
          </p:nvPr>
        </p:nvSpPr>
        <p:spPr/>
        <p:txBody>
          <a:bodyPr/>
          <a:lstStyle/>
          <a:p>
            <a:pPr>
              <a:defRPr/>
            </a:pPr>
            <a:fld id="{3A68535D-3176-4C67-BD71-432C715E835E}" type="slidenum">
              <a:rPr lang="hr-HR" smtClean="0"/>
              <a:pPr>
                <a:defRPr/>
              </a:pPr>
              <a:t>‹#›</a:t>
            </a:fld>
            <a:endParaRPr lang="hr-HR"/>
          </a:p>
        </p:txBody>
      </p:sp>
    </p:spTree>
  </p:cSld>
  <p:clrMapOvr>
    <a:masterClrMapping/>
  </p:clrMapOvr>
  <p:transition>
    <p:wedg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pPr>
              <a:defRPr/>
            </a:pPr>
            <a:endParaRPr lang="hr-HR"/>
          </a:p>
        </p:txBody>
      </p:sp>
      <p:sp>
        <p:nvSpPr>
          <p:cNvPr id="22" name="Slide Number Placeholder 21"/>
          <p:cNvSpPr>
            <a:spLocks noGrp="1"/>
          </p:cNvSpPr>
          <p:nvPr>
            <p:ph type="sldNum" sz="quarter" idx="15"/>
          </p:nvPr>
        </p:nvSpPr>
        <p:spPr/>
        <p:txBody>
          <a:bodyPr rtlCol="0"/>
          <a:lstStyle/>
          <a:p>
            <a:pPr>
              <a:defRPr/>
            </a:pPr>
            <a:fld id="{8CB16887-A040-4176-8CB7-F44401DE72DE}" type="slidenum">
              <a:rPr lang="hr-HR" smtClean="0"/>
              <a:pPr>
                <a:defRPr/>
              </a:pPr>
              <a:t>‹#›</a:t>
            </a:fld>
            <a:endParaRPr lang="hr-HR"/>
          </a:p>
        </p:txBody>
      </p:sp>
      <p:sp>
        <p:nvSpPr>
          <p:cNvPr id="23" name="Footer Placeholder 22"/>
          <p:cNvSpPr>
            <a:spLocks noGrp="1"/>
          </p:cNvSpPr>
          <p:nvPr>
            <p:ph type="ftr" sz="quarter" idx="16"/>
          </p:nvPr>
        </p:nvSpPr>
        <p:spPr/>
        <p:txBody>
          <a:bodyPr rtlCol="0"/>
          <a:lstStyle/>
          <a:p>
            <a:pPr>
              <a:defRPr/>
            </a:pPr>
            <a:r>
              <a:rPr lang="hr-HR" smtClean="0"/>
              <a:t>Hrvatski zavod za zapošljavanje - PS Varaždin</a:t>
            </a:r>
            <a:endParaRPr lang="hr-HR"/>
          </a:p>
        </p:txBody>
      </p:sp>
    </p:spTree>
  </p:cSld>
  <p:clrMapOvr>
    <a:overrideClrMapping bg1="lt1" tx1="dk1" bg2="lt2" tx2="dk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pPr>
              <a:defRPr/>
            </a:pPr>
            <a:endParaRPr lang="hr-HR"/>
          </a:p>
        </p:txBody>
      </p:sp>
      <p:sp>
        <p:nvSpPr>
          <p:cNvPr id="18" name="Slide Number Placeholder 17"/>
          <p:cNvSpPr>
            <a:spLocks noGrp="1"/>
          </p:cNvSpPr>
          <p:nvPr>
            <p:ph type="sldNum" sz="quarter" idx="11"/>
          </p:nvPr>
        </p:nvSpPr>
        <p:spPr/>
        <p:txBody>
          <a:bodyPr rtlCol="0"/>
          <a:lstStyle/>
          <a:p>
            <a:pPr>
              <a:defRPr/>
            </a:pPr>
            <a:fld id="{E5A29382-078A-470F-A66C-3D4BF93FD555}" type="slidenum">
              <a:rPr lang="hr-HR" smtClean="0"/>
              <a:pPr>
                <a:defRPr/>
              </a:pPr>
              <a:t>‹#›</a:t>
            </a:fld>
            <a:endParaRPr lang="hr-HR"/>
          </a:p>
        </p:txBody>
      </p:sp>
      <p:sp>
        <p:nvSpPr>
          <p:cNvPr id="21" name="Footer Placeholder 20"/>
          <p:cNvSpPr>
            <a:spLocks noGrp="1"/>
          </p:cNvSpPr>
          <p:nvPr>
            <p:ph type="ftr" sz="quarter" idx="12"/>
          </p:nvPr>
        </p:nvSpPr>
        <p:spPr/>
        <p:txBody>
          <a:bodyPr rtlCol="0"/>
          <a:lstStyle/>
          <a:p>
            <a:pPr>
              <a:defRPr/>
            </a:pPr>
            <a:r>
              <a:rPr lang="hr-HR" smtClean="0"/>
              <a:t>Hrvatski zavod za zapošljavanje - PS Varaždin</a:t>
            </a:r>
            <a:endParaRPr lang="hr-HR"/>
          </a:p>
        </p:txBody>
      </p:sp>
    </p:spTree>
  </p:cSld>
  <p:clrMapOvr>
    <a:masterClrMapping/>
  </p:clrMapOvr>
  <p:transition>
    <p:wedg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hr-HR"/>
          </a:p>
        </p:txBody>
      </p:sp>
      <p:sp>
        <p:nvSpPr>
          <p:cNvPr id="5" name="Footer Placeholder 4"/>
          <p:cNvSpPr>
            <a:spLocks noGrp="1"/>
          </p:cNvSpPr>
          <p:nvPr>
            <p:ph type="ftr" sz="quarter" idx="11"/>
          </p:nvPr>
        </p:nvSpPr>
        <p:spPr/>
        <p:txBody>
          <a:bodyPr/>
          <a:lstStyle/>
          <a:p>
            <a:pPr>
              <a:defRPr/>
            </a:pPr>
            <a:r>
              <a:rPr lang="hr-HR" smtClean="0"/>
              <a:t>Hrvatski zavod za zapošljavanje - PS Varaždin</a:t>
            </a:r>
            <a:endParaRPr lang="hr-HR"/>
          </a:p>
        </p:txBody>
      </p:sp>
      <p:sp>
        <p:nvSpPr>
          <p:cNvPr id="6" name="Slide Number Placeholder 5"/>
          <p:cNvSpPr>
            <a:spLocks noGrp="1"/>
          </p:cNvSpPr>
          <p:nvPr>
            <p:ph type="sldNum" sz="quarter" idx="12"/>
          </p:nvPr>
        </p:nvSpPr>
        <p:spPr/>
        <p:txBody>
          <a:bodyPr/>
          <a:lstStyle/>
          <a:p>
            <a:pPr>
              <a:defRPr/>
            </a:pPr>
            <a:fld id="{11428051-BD5A-42DB-9BCB-B49266353565}" type="slidenum">
              <a:rPr lang="hr-HR" smtClean="0"/>
              <a:pPr>
                <a:defRPr/>
              </a:pPr>
              <a:t>‹#›</a:t>
            </a:fld>
            <a:endParaRPr lang="hr-HR"/>
          </a:p>
        </p:txBody>
      </p:sp>
    </p:spTree>
  </p:cSld>
  <p:clrMapOvr>
    <a:masterClrMapping/>
  </p:clrMapOvr>
  <p:transition>
    <p:wedg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hr-HR"/>
          </a:p>
        </p:txBody>
      </p:sp>
      <p:sp>
        <p:nvSpPr>
          <p:cNvPr id="5" name="Footer Placeholder 4"/>
          <p:cNvSpPr>
            <a:spLocks noGrp="1"/>
          </p:cNvSpPr>
          <p:nvPr>
            <p:ph type="ftr" sz="quarter" idx="11"/>
          </p:nvPr>
        </p:nvSpPr>
        <p:spPr/>
        <p:txBody>
          <a:bodyPr/>
          <a:lstStyle/>
          <a:p>
            <a:pPr>
              <a:defRPr/>
            </a:pPr>
            <a:r>
              <a:rPr lang="hr-HR" smtClean="0"/>
              <a:t>Hrvatski zavod za zapošljavanje - PS Varaždin</a:t>
            </a:r>
            <a:endParaRPr lang="hr-HR"/>
          </a:p>
        </p:txBody>
      </p:sp>
      <p:sp>
        <p:nvSpPr>
          <p:cNvPr id="6" name="Slide Number Placeholder 5"/>
          <p:cNvSpPr>
            <a:spLocks noGrp="1"/>
          </p:cNvSpPr>
          <p:nvPr>
            <p:ph type="sldNum" sz="quarter" idx="12"/>
          </p:nvPr>
        </p:nvSpPr>
        <p:spPr/>
        <p:txBody>
          <a:bodyPr/>
          <a:lstStyle/>
          <a:p>
            <a:pPr>
              <a:defRPr/>
            </a:pPr>
            <a:fld id="{B60B5ACC-AB85-4078-A86D-DD8100575FF1}" type="slidenum">
              <a:rPr lang="hr-HR" smtClean="0"/>
              <a:pPr>
                <a:defRPr/>
              </a:pPr>
              <a:t>‹#›</a:t>
            </a:fld>
            <a:endParaRPr lang="hr-HR"/>
          </a:p>
        </p:txBody>
      </p:sp>
    </p:spTree>
  </p:cSld>
  <p:clrMapOvr>
    <a:masterClrMapping/>
  </p:clrMapOvr>
  <p:transition>
    <p:wedg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hr-H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defRPr/>
            </a:pPr>
            <a:r>
              <a:rPr lang="hr-HR" smtClean="0"/>
              <a:t>Hrvatski zavod za zapošljavanje - PS Varaždin</a:t>
            </a:r>
            <a:endParaRPr lang="hr-H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defRPr/>
            </a:pPr>
            <a:fld id="{13BC8712-7F70-40B1-B637-B8F94594E816}" type="slidenum">
              <a:rPr lang="hr-HR" smtClean="0"/>
              <a:pPr>
                <a:defRPr/>
              </a:pPr>
              <a:t>‹#›</a:t>
            </a:fld>
            <a:endParaRPr lang="hr-HR"/>
          </a:p>
        </p:txBody>
      </p:sp>
    </p:spTree>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Lst>
  <p:transition>
    <p:wheel/>
  </p:transition>
  <p:timing>
    <p:tnLst>
      <p:par>
        <p:cTn id="1" dur="indefinite" restart="never" nodeType="tmRoot"/>
      </p:par>
    </p:tnLst>
  </p:timing>
  <p:hf sldNum="0" hd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1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2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3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3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sp>
        <p:nvSpPr>
          <p:cNvPr id="23" name="Title 22"/>
          <p:cNvSpPr>
            <a:spLocks noGrp="1"/>
          </p:cNvSpPr>
          <p:nvPr>
            <p:ph type="title"/>
          </p:nvPr>
        </p:nvSpPr>
        <p:spPr>
          <a:xfrm>
            <a:off x="357158" y="1000108"/>
            <a:ext cx="8135938" cy="1214446"/>
          </a:xfrm>
        </p:spPr>
        <p:txBody>
          <a:bodyPr>
            <a:noAutofit/>
          </a:bodyPr>
          <a:lstStyle/>
          <a:p>
            <a:pPr algn="ctr">
              <a:defRPr/>
            </a:pPr>
            <a:r>
              <a:rPr lang="hr-HR" sz="48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One </a:t>
            </a:r>
            <a:r>
              <a:rPr lang="hr-HR" sz="4800" b="1" dirty="0" err="1"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click</a:t>
            </a:r>
            <a:r>
              <a:rPr lang="hr-HR" sz="48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 </a:t>
            </a:r>
            <a:r>
              <a:rPr lang="hr-HR" sz="4800" b="1" dirty="0" err="1"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away</a:t>
            </a:r>
            <a:r>
              <a:rPr lang="hr-HR" sz="32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
            </a:r>
            <a:br>
              <a:rPr lang="hr-HR" sz="32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br>
            <a:r>
              <a:rPr lang="hr-HR" sz="28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Udaljeni </a:t>
            </a:r>
            <a:r>
              <a:rPr lang="hr-HR" sz="28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jednim klikom</a:t>
            </a:r>
            <a:endParaRPr lang="hr-HR" sz="2400" b="1" dirty="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355" name="TextBox 27"/>
          <p:cNvSpPr txBox="1">
            <a:spLocks noChangeArrowheads="1"/>
          </p:cNvSpPr>
          <p:nvPr/>
        </p:nvSpPr>
        <p:spPr bwMode="auto">
          <a:xfrm>
            <a:off x="642910" y="142852"/>
            <a:ext cx="7199312" cy="461962"/>
          </a:xfrm>
          <a:prstGeom prst="rect">
            <a:avLst/>
          </a:prstGeom>
          <a:noFill/>
          <a:ln w="9525">
            <a:noFill/>
            <a:miter lim="800000"/>
            <a:headEnd/>
            <a:tailEnd/>
          </a:ln>
        </p:spPr>
        <p:txBody>
          <a:bodyPr>
            <a:spAutoFit/>
          </a:bodyPr>
          <a:lstStyle/>
          <a:p>
            <a:pPr algn="ctr"/>
            <a:r>
              <a:rPr lang="hr-HR" sz="2400" dirty="0">
                <a:latin typeface="Arial" charset="0"/>
                <a:cs typeface="Arial" charset="0"/>
              </a:rPr>
              <a:t>Grant shema Lokalna partnerstva za zapošljavanje</a:t>
            </a:r>
          </a:p>
        </p:txBody>
      </p:sp>
      <p:sp>
        <p:nvSpPr>
          <p:cNvPr id="12" name="Title 22"/>
          <p:cNvSpPr txBox="1">
            <a:spLocks/>
          </p:cNvSpPr>
          <p:nvPr/>
        </p:nvSpPr>
        <p:spPr>
          <a:xfrm>
            <a:off x="357158" y="2714620"/>
            <a:ext cx="8135938" cy="1428760"/>
          </a:xfrm>
          <a:prstGeom prst="rect">
            <a:avLst/>
          </a:prstGeom>
        </p:spPr>
        <p:txBody>
          <a:bodyPr vert="horz" anchor="b">
            <a:noAutofit/>
          </a:bodyPr>
          <a:lstStyle/>
          <a:p>
            <a:pPr lvl="0" algn="ctr" fontAlgn="auto">
              <a:spcAft>
                <a:spcPts val="0"/>
              </a:spcAft>
              <a:defRPr/>
            </a:pPr>
            <a:r>
              <a:rPr lang="hr-HR" sz="6000" b="1" dirty="0" smtClean="0">
                <a:solidFill>
                  <a:schemeClr val="accent4"/>
                </a:solidFill>
                <a:latin typeface="Arial" pitchFamily="34" charset="0"/>
                <a:cs typeface="Arial" pitchFamily="34" charset="0"/>
              </a:rPr>
              <a:t>Stres</a:t>
            </a:r>
            <a:r>
              <a:rPr lang="en-US" sz="6000" b="1" dirty="0" smtClean="0">
                <a:solidFill>
                  <a:schemeClr val="accent4"/>
                </a:solidFill>
                <a:latin typeface="Arial" pitchFamily="34" charset="0"/>
                <a:cs typeface="Arial" pitchFamily="34" charset="0"/>
              </a:rPr>
              <a:t> </a:t>
            </a:r>
            <a:r>
              <a:rPr lang="hr-HR" sz="6000" b="1" dirty="0" smtClean="0">
                <a:solidFill>
                  <a:schemeClr val="accent4"/>
                </a:solidFill>
                <a:latin typeface="Arial" pitchFamily="34" charset="0"/>
                <a:cs typeface="Arial" pitchFamily="34" charset="0"/>
              </a:rPr>
              <a:t>i</a:t>
            </a:r>
            <a:r>
              <a:rPr lang="en-US" sz="6000" b="1" dirty="0" smtClean="0">
                <a:solidFill>
                  <a:schemeClr val="accent4"/>
                </a:solidFill>
                <a:latin typeface="Arial" pitchFamily="34" charset="0"/>
                <a:cs typeface="Arial" pitchFamily="34" charset="0"/>
              </a:rPr>
              <a:t> </a:t>
            </a:r>
            <a:r>
              <a:rPr lang="en-US" sz="6000" b="1" dirty="0" err="1" smtClean="0">
                <a:solidFill>
                  <a:schemeClr val="accent4"/>
                </a:solidFill>
                <a:latin typeface="Arial" pitchFamily="34" charset="0"/>
                <a:cs typeface="Arial" pitchFamily="34" charset="0"/>
              </a:rPr>
              <a:t>nezaposlenost</a:t>
            </a:r>
            <a:endParaRPr kumimoji="0" lang="hr-HR" sz="5700" b="1" i="0" u="none" strike="noStrike" kern="1200" cap="small" spc="0" normalizeH="0" baseline="0" noProof="0" dirty="0">
              <a:ln>
                <a:noFill/>
              </a:ln>
              <a:solidFill>
                <a:schemeClr val="accent4"/>
              </a:solidFill>
              <a:effectLst>
                <a:outerShdw blurRad="38100" dist="38100" dir="2700000" algn="tl">
                  <a:srgbClr val="000000">
                    <a:alpha val="43137"/>
                  </a:srgbClr>
                </a:outerShdw>
              </a:effectLst>
              <a:uLnTx/>
              <a:uFillTx/>
              <a:latin typeface="Arial" pitchFamily="34" charset="0"/>
              <a:ea typeface="+mj-ea"/>
              <a:cs typeface="Arial" pitchFamily="34" charset="0"/>
            </a:endParaRPr>
          </a:p>
        </p:txBody>
      </p:sp>
      <p:sp>
        <p:nvSpPr>
          <p:cNvPr id="13" name="Title 22"/>
          <p:cNvSpPr txBox="1">
            <a:spLocks/>
          </p:cNvSpPr>
          <p:nvPr/>
        </p:nvSpPr>
        <p:spPr>
          <a:xfrm>
            <a:off x="785786" y="4929198"/>
            <a:ext cx="7929618" cy="642942"/>
          </a:xfrm>
          <a:prstGeom prst="rect">
            <a:avLst/>
          </a:prstGeom>
        </p:spPr>
        <p:txBody>
          <a:bodyPr vert="horz" anchor="b">
            <a:noAutofit/>
          </a:bodyPr>
          <a:lstStyle/>
          <a:p>
            <a:pPr lvl="0" algn="r" fontAlgn="auto">
              <a:spcAft>
                <a:spcPts val="0"/>
              </a:spcAft>
              <a:defRPr/>
            </a:pPr>
            <a:r>
              <a:rPr kumimoji="0" lang="hr-HR" sz="4000" b="1" i="0" u="none" strike="noStrike" kern="1200" cap="small" spc="0" normalizeH="0" baseline="0" noProof="0" dirty="0" smtClean="0">
                <a:ln>
                  <a:noFill/>
                </a:ln>
                <a:solidFill>
                  <a:schemeClr val="accent4"/>
                </a:solidFill>
                <a:effectLst>
                  <a:outerShdw blurRad="38100" dist="38100" dir="2700000" algn="tl">
                    <a:srgbClr val="000000">
                      <a:alpha val="43137"/>
                    </a:srgbClr>
                  </a:outerShdw>
                </a:effectLst>
                <a:uLnTx/>
                <a:uFillTx/>
                <a:latin typeface="Arial" pitchFamily="34" charset="0"/>
                <a:ea typeface="+mj-ea"/>
                <a:cs typeface="Arial" pitchFamily="34" charset="0"/>
              </a:rPr>
              <a:t>Nebojša</a:t>
            </a:r>
            <a:r>
              <a:rPr kumimoji="0" lang="hr-HR" sz="4000" b="1" i="0" u="none" strike="noStrike" kern="1200" cap="small" spc="0" normalizeH="0" noProof="0" dirty="0" smtClean="0">
                <a:ln>
                  <a:noFill/>
                </a:ln>
                <a:solidFill>
                  <a:schemeClr val="accent4"/>
                </a:solidFill>
                <a:effectLst>
                  <a:outerShdw blurRad="38100" dist="38100" dir="2700000" algn="tl">
                    <a:srgbClr val="000000">
                      <a:alpha val="43137"/>
                    </a:srgbClr>
                  </a:outerShdw>
                </a:effectLst>
                <a:uLnTx/>
                <a:uFillTx/>
                <a:latin typeface="Arial" pitchFamily="34" charset="0"/>
                <a:ea typeface="+mj-ea"/>
                <a:cs typeface="Arial" pitchFamily="34" charset="0"/>
              </a:rPr>
              <a:t> </a:t>
            </a:r>
            <a:r>
              <a:rPr kumimoji="0" lang="hr-HR" sz="4000" b="1" i="0" u="none" strike="noStrike" kern="1200" cap="small" spc="0" normalizeH="0" noProof="0" dirty="0" err="1" smtClean="0">
                <a:ln>
                  <a:noFill/>
                </a:ln>
                <a:solidFill>
                  <a:schemeClr val="accent4"/>
                </a:solidFill>
                <a:effectLst>
                  <a:outerShdw blurRad="38100" dist="38100" dir="2700000" algn="tl">
                    <a:srgbClr val="000000">
                      <a:alpha val="43137"/>
                    </a:srgbClr>
                  </a:outerShdw>
                </a:effectLst>
                <a:uLnTx/>
                <a:uFillTx/>
                <a:latin typeface="Arial" pitchFamily="34" charset="0"/>
                <a:ea typeface="+mj-ea"/>
                <a:cs typeface="Arial" pitchFamily="34" charset="0"/>
              </a:rPr>
              <a:t>Buđanovac</a:t>
            </a:r>
            <a:endParaRPr kumimoji="0" lang="hr-HR" sz="4000" b="1" i="0" u="none" strike="noStrike" kern="1200" cap="small" spc="0" normalizeH="0" baseline="0" noProof="0" dirty="0">
              <a:ln>
                <a:noFill/>
              </a:ln>
              <a:solidFill>
                <a:schemeClr val="accent4"/>
              </a:solidFill>
              <a:effectLst>
                <a:outerShdw blurRad="38100" dist="38100" dir="2700000" algn="tl">
                  <a:srgbClr val="000000">
                    <a:alpha val="43137"/>
                  </a:srgbClr>
                </a:outerShdw>
              </a:effectLst>
              <a:uLnTx/>
              <a:uFillTx/>
              <a:latin typeface="Arial" pitchFamily="34" charset="0"/>
              <a:ea typeface="+mj-ea"/>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69441"/>
          </a:xfrm>
          <a:prstGeom prst="rect">
            <a:avLst/>
          </a:prstGeom>
          <a:noFill/>
        </p:spPr>
        <p:txBody>
          <a:bodyPr>
            <a:spAutoFit/>
          </a:bodyPr>
          <a:lstStyle/>
          <a:p>
            <a:pPr>
              <a:defRPr/>
            </a:pPr>
            <a:r>
              <a:rPr lang="hr-HR" sz="44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Stres</a:t>
            </a:r>
            <a:r>
              <a:rPr lang="en-US" sz="44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 </a:t>
            </a:r>
            <a:r>
              <a:rPr lang="hr-HR" sz="44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i</a:t>
            </a:r>
            <a:r>
              <a:rPr lang="en-US" sz="4400" b="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 </a:t>
            </a:r>
            <a:r>
              <a:rPr lang="en-US" sz="4400" b="1" dirty="0" err="1"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nezaposlenost</a:t>
            </a:r>
            <a:endParaRPr lang="hr-HR" sz="4400" b="1" dirty="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2143116"/>
            <a:ext cx="8175654" cy="2086725"/>
          </a:xfrm>
          <a:prstGeom prst="rect">
            <a:avLst/>
          </a:prstGeom>
          <a:noFill/>
        </p:spPr>
        <p:txBody>
          <a:bodyPr wrap="square">
            <a:spAutoFit/>
          </a:bodyPr>
          <a:lstStyle/>
          <a:p>
            <a:pPr algn="ctr">
              <a:lnSpc>
                <a:spcPct val="90000"/>
              </a:lnSpc>
            </a:pPr>
            <a:r>
              <a:rPr lang="hr-HR" sz="3600" dirty="0" smtClean="0">
                <a:solidFill>
                  <a:schemeClr val="accent4"/>
                </a:solidFill>
                <a:latin typeface="Arial" pitchFamily="34" charset="0"/>
                <a:cs typeface="Arial" pitchFamily="34" charset="0"/>
              </a:rPr>
              <a:t>Pojam “stres” je uveo još davne 1936. godine </a:t>
            </a:r>
            <a:r>
              <a:rPr lang="hr-HR" sz="3600" dirty="0" err="1" smtClean="0">
                <a:solidFill>
                  <a:schemeClr val="accent4"/>
                </a:solidFill>
                <a:latin typeface="Arial" pitchFamily="34" charset="0"/>
                <a:cs typeface="Arial" pitchFamily="34" charset="0"/>
              </a:rPr>
              <a:t>Hans</a:t>
            </a:r>
            <a:r>
              <a:rPr lang="hr-HR" sz="3600" dirty="0" smtClean="0">
                <a:solidFill>
                  <a:schemeClr val="accent4"/>
                </a:solidFill>
                <a:latin typeface="Arial" pitchFamily="34" charset="0"/>
                <a:cs typeface="Arial" pitchFamily="34" charset="0"/>
              </a:rPr>
              <a:t> </a:t>
            </a:r>
            <a:r>
              <a:rPr lang="hr-HR" sz="3600" dirty="0" err="1" smtClean="0">
                <a:solidFill>
                  <a:schemeClr val="accent4"/>
                </a:solidFill>
                <a:latin typeface="Arial" pitchFamily="34" charset="0"/>
                <a:cs typeface="Arial" pitchFamily="34" charset="0"/>
              </a:rPr>
              <a:t>Selye</a:t>
            </a:r>
            <a:r>
              <a:rPr lang="hr-HR" sz="3600" dirty="0" smtClean="0">
                <a:solidFill>
                  <a:schemeClr val="accent4"/>
                </a:solidFill>
                <a:latin typeface="Arial" pitchFamily="34" charset="0"/>
                <a:cs typeface="Arial" pitchFamily="34" charset="0"/>
              </a:rPr>
              <a:t> i definirao ga kao „nespecifični odgovor tijela na svaki zahtjev za promjenom“. </a:t>
            </a:r>
            <a:endParaRPr lang="hr-HR" sz="36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69441"/>
          </a:xfrm>
          <a:prstGeom prst="rect">
            <a:avLst/>
          </a:prstGeom>
          <a:noFill/>
        </p:spPr>
        <p:txBody>
          <a:bodyPr>
            <a:spAutoFit/>
          </a:bodyPr>
          <a:lstStyle/>
          <a:p>
            <a:pPr>
              <a:defRPr/>
            </a:pP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Izazivači stresa</a:t>
            </a:r>
            <a:endParaRPr lang="hr-HR" sz="44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3046988"/>
          </a:xfrm>
          <a:prstGeom prst="rect">
            <a:avLst/>
          </a:prstGeom>
          <a:noFill/>
        </p:spPr>
        <p:txBody>
          <a:bodyPr wrap="square">
            <a:spAutoFit/>
          </a:bodyPr>
          <a:lstStyle/>
          <a:p>
            <a:r>
              <a:rPr lang="hr-HR" sz="3200" dirty="0" smtClean="0">
                <a:solidFill>
                  <a:schemeClr val="accent4"/>
                </a:solidFill>
                <a:latin typeface="Arial" pitchFamily="34" charset="0"/>
                <a:cs typeface="Arial" pitchFamily="34" charset="0"/>
              </a:rPr>
              <a:t>Različite situacije</a:t>
            </a:r>
          </a:p>
          <a:p>
            <a:endParaRPr lang="hr-HR" sz="3200" dirty="0" smtClean="0">
              <a:solidFill>
                <a:schemeClr val="accent4"/>
              </a:solidFill>
              <a:latin typeface="Arial" pitchFamily="34" charset="0"/>
              <a:cs typeface="Arial" pitchFamily="34" charset="0"/>
            </a:endParaRPr>
          </a:p>
          <a:p>
            <a:r>
              <a:rPr lang="hr-HR" sz="3200" dirty="0" smtClean="0">
                <a:solidFill>
                  <a:schemeClr val="accent4"/>
                </a:solidFill>
                <a:latin typeface="Arial" pitchFamily="34" charset="0"/>
                <a:cs typeface="Arial" pitchFamily="34" charset="0"/>
              </a:rPr>
              <a:t>Nepoznate situacije</a:t>
            </a:r>
          </a:p>
          <a:p>
            <a:endParaRPr lang="hr-HR" sz="3200" dirty="0" smtClean="0">
              <a:solidFill>
                <a:schemeClr val="accent4"/>
              </a:solidFill>
              <a:latin typeface="Arial" pitchFamily="34" charset="0"/>
              <a:cs typeface="Arial" pitchFamily="34" charset="0"/>
            </a:endParaRPr>
          </a:p>
          <a:p>
            <a:r>
              <a:rPr lang="hr-HR" sz="3200" dirty="0" smtClean="0">
                <a:solidFill>
                  <a:schemeClr val="accent4"/>
                </a:solidFill>
                <a:latin typeface="Arial" pitchFamily="34" charset="0"/>
                <a:cs typeface="Arial" pitchFamily="34" charset="0"/>
              </a:rPr>
              <a:t>Ovisno o subjektivnoj procjeni</a:t>
            </a:r>
          </a:p>
          <a:p>
            <a:endParaRPr lang="hr-HR" sz="3200" dirty="0" smtClean="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69441"/>
          </a:xfrm>
          <a:prstGeom prst="rect">
            <a:avLst/>
          </a:prstGeom>
          <a:noFill/>
        </p:spPr>
        <p:txBody>
          <a:bodyPr>
            <a:spAutoFit/>
          </a:bodyPr>
          <a:lstStyle/>
          <a:p>
            <a:pPr>
              <a:defRPr/>
            </a:pP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Značajke situacije</a:t>
            </a:r>
            <a:endParaRPr lang="hr-HR" sz="44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3539430"/>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Nepredvidivost</a:t>
            </a:r>
          </a:p>
          <a:p>
            <a:r>
              <a:rPr lang="de-DE" sz="3200" dirty="0" smtClean="0">
                <a:solidFill>
                  <a:schemeClr val="accent4"/>
                </a:solidFill>
                <a:latin typeface="Arial" pitchFamily="34" charset="0"/>
                <a:cs typeface="Arial" pitchFamily="34" charset="0"/>
              </a:rPr>
              <a:t> </a:t>
            </a:r>
          </a:p>
          <a:p>
            <a:pPr>
              <a:buFont typeface="Arial" pitchFamily="34" charset="0"/>
              <a:buChar char="•"/>
            </a:pPr>
            <a:r>
              <a:rPr lang="hr-HR" sz="3200" dirty="0" smtClean="0">
                <a:solidFill>
                  <a:schemeClr val="accent4"/>
                </a:solidFill>
                <a:latin typeface="Arial" pitchFamily="34" charset="0"/>
                <a:cs typeface="Arial" pitchFamily="34" charset="0"/>
              </a:rPr>
              <a:t> Višeznačnost</a:t>
            </a:r>
            <a:endParaRPr lang="hr-HR" sz="3200" dirty="0" smtClean="0">
              <a:solidFill>
                <a:schemeClr val="accent4"/>
              </a:solidFill>
              <a:latin typeface="Arial" pitchFamily="34" charset="0"/>
              <a:cs typeface="Arial" pitchFamily="34" charset="0"/>
            </a:endParaRPr>
          </a:p>
          <a:p>
            <a:pPr>
              <a:buFont typeface="Arial" pitchFamily="34" charset="0"/>
              <a:buChar char="•"/>
            </a:pPr>
            <a:endParaRPr lang="de-DE" sz="3200" dirty="0" smtClean="0">
              <a:solidFill>
                <a:schemeClr val="accent4"/>
              </a:solidFill>
              <a:latin typeface="Arial" pitchFamily="34" charset="0"/>
              <a:cs typeface="Arial" pitchFamily="34" charset="0"/>
            </a:endParaRPr>
          </a:p>
          <a:p>
            <a:pPr>
              <a:buFont typeface="Arial" pitchFamily="34" charset="0"/>
              <a:buChar char="•"/>
            </a:pPr>
            <a:r>
              <a:rPr lang="hr-HR" sz="3200" dirty="0" smtClean="0">
                <a:solidFill>
                  <a:schemeClr val="accent4"/>
                </a:solidFill>
                <a:latin typeface="Arial" pitchFamily="34" charset="0"/>
                <a:cs typeface="Arial" pitchFamily="34" charset="0"/>
              </a:rPr>
              <a:t> Nekontroliranost</a:t>
            </a:r>
          </a:p>
          <a:p>
            <a:r>
              <a:rPr lang="de-DE" sz="3200" dirty="0" smtClean="0">
                <a:solidFill>
                  <a:schemeClr val="accent4"/>
                </a:solidFill>
                <a:latin typeface="Arial" pitchFamily="34" charset="0"/>
                <a:cs typeface="Arial" pitchFamily="34" charset="0"/>
              </a:rPr>
              <a:t> </a:t>
            </a:r>
          </a:p>
          <a:p>
            <a:pPr>
              <a:buFont typeface="Arial" pitchFamily="34" charset="0"/>
              <a:buChar char="•"/>
            </a:pPr>
            <a:r>
              <a:rPr lang="hr-HR" sz="3200" dirty="0" smtClean="0">
                <a:solidFill>
                  <a:schemeClr val="accent4"/>
                </a:solidFill>
                <a:latin typeface="Arial" pitchFamily="34" charset="0"/>
                <a:cs typeface="Arial" pitchFamily="34" charset="0"/>
              </a:rPr>
              <a:t> Najava negativnih posljedica</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28596" y="142852"/>
            <a:ext cx="7632700" cy="769441"/>
          </a:xfrm>
          <a:prstGeom prst="rect">
            <a:avLst/>
          </a:prstGeom>
          <a:noFill/>
        </p:spPr>
        <p:txBody>
          <a:bodyPr>
            <a:spAutoFit/>
          </a:bodyPr>
          <a:lstStyle/>
          <a:p>
            <a:pPr>
              <a:defRPr/>
            </a:pP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Model nastanka </a:t>
            </a: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stresa</a:t>
            </a:r>
            <a:endParaRPr lang="hr-HR" sz="44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grpSp>
        <p:nvGrpSpPr>
          <p:cNvPr id="12" name="Group 6"/>
          <p:cNvGrpSpPr>
            <a:grpSpLocks/>
          </p:cNvGrpSpPr>
          <p:nvPr/>
        </p:nvGrpSpPr>
        <p:grpSpPr bwMode="auto">
          <a:xfrm>
            <a:off x="571472" y="1000108"/>
            <a:ext cx="7620000" cy="4900612"/>
            <a:chOff x="673" y="970"/>
            <a:chExt cx="4800" cy="3087"/>
          </a:xfrm>
        </p:grpSpPr>
        <p:sp>
          <p:nvSpPr>
            <p:cNvPr id="13" name="Rectangle 7"/>
            <p:cNvSpPr>
              <a:spLocks noChangeArrowheads="1"/>
            </p:cNvSpPr>
            <p:nvPr/>
          </p:nvSpPr>
          <p:spPr bwMode="auto">
            <a:xfrm>
              <a:off x="673" y="1023"/>
              <a:ext cx="711" cy="371"/>
            </a:xfrm>
            <a:prstGeom prst="rect">
              <a:avLst/>
            </a:prstGeom>
            <a:solidFill>
              <a:srgbClr val="99CCFF"/>
            </a:solidFill>
            <a:ln w="9525">
              <a:solidFill>
                <a:srgbClr val="000000"/>
              </a:solidFill>
              <a:miter lim="800000"/>
              <a:headEnd/>
              <a:tailEnd/>
            </a:ln>
          </p:spPr>
          <p:txBody>
            <a:bodyPr/>
            <a:lstStyle/>
            <a:p>
              <a:pPr eaLnBrk="0" hangingPunct="0"/>
              <a:endParaRPr lang="de-DE" sz="1200" b="1">
                <a:solidFill>
                  <a:schemeClr val="accent4"/>
                </a:solidFill>
                <a:latin typeface="Times New Roman" pitchFamily="18" charset="0"/>
              </a:endParaRPr>
            </a:p>
            <a:p>
              <a:pPr algn="ctr" eaLnBrk="0" hangingPunct="0"/>
              <a:r>
                <a:rPr lang="de-DE" sz="1200" b="1">
                  <a:solidFill>
                    <a:schemeClr val="accent4"/>
                  </a:solidFill>
                  <a:latin typeface="Times New Roman" pitchFamily="18" charset="0"/>
                </a:rPr>
                <a:t>SITUA</a:t>
              </a:r>
              <a:r>
                <a:rPr lang="hr-HR" sz="1200" b="1">
                  <a:solidFill>
                    <a:schemeClr val="accent4"/>
                  </a:solidFill>
                  <a:latin typeface="Times New Roman" pitchFamily="18" charset="0"/>
                </a:rPr>
                <a:t>CIJA</a:t>
              </a:r>
              <a:endParaRPr lang="de-DE" sz="2400" b="1">
                <a:solidFill>
                  <a:schemeClr val="accent4"/>
                </a:solidFill>
                <a:latin typeface="Times New Roman" pitchFamily="18" charset="0"/>
              </a:endParaRPr>
            </a:p>
          </p:txBody>
        </p:sp>
        <p:sp>
          <p:nvSpPr>
            <p:cNvPr id="16" name="Line 8"/>
            <p:cNvSpPr>
              <a:spLocks noChangeShapeType="1"/>
            </p:cNvSpPr>
            <p:nvPr/>
          </p:nvSpPr>
          <p:spPr bwMode="auto">
            <a:xfrm>
              <a:off x="1384" y="1182"/>
              <a:ext cx="356" cy="0"/>
            </a:xfrm>
            <a:prstGeom prst="line">
              <a:avLst/>
            </a:prstGeom>
            <a:noFill/>
            <a:ln w="9525">
              <a:solidFill>
                <a:srgbClr val="000000"/>
              </a:solidFill>
              <a:round/>
              <a:headEnd/>
              <a:tailEnd type="triangle" w="med" len="med"/>
            </a:ln>
          </p:spPr>
          <p:txBody>
            <a:bodyPr/>
            <a:lstStyle/>
            <a:p>
              <a:endParaRPr lang="hr-HR">
                <a:solidFill>
                  <a:schemeClr val="accent4"/>
                </a:solidFill>
              </a:endParaRPr>
            </a:p>
          </p:txBody>
        </p:sp>
        <p:sp>
          <p:nvSpPr>
            <p:cNvPr id="17" name="Oval 9"/>
            <p:cNvSpPr>
              <a:spLocks noChangeArrowheads="1"/>
            </p:cNvSpPr>
            <p:nvPr/>
          </p:nvSpPr>
          <p:spPr bwMode="auto">
            <a:xfrm>
              <a:off x="1740" y="970"/>
              <a:ext cx="1185" cy="424"/>
            </a:xfrm>
            <a:prstGeom prst="ellipse">
              <a:avLst/>
            </a:prstGeom>
            <a:solidFill>
              <a:srgbClr val="FF99CC"/>
            </a:solidFill>
            <a:ln w="9525">
              <a:solidFill>
                <a:srgbClr val="000000"/>
              </a:solidFill>
              <a:round/>
              <a:headEnd/>
              <a:tailEnd/>
            </a:ln>
          </p:spPr>
          <p:txBody>
            <a:bodyPr/>
            <a:lstStyle/>
            <a:p>
              <a:pPr algn="ctr" eaLnBrk="0" hangingPunct="0"/>
              <a:r>
                <a:rPr lang="hr-HR" sz="1200" b="1">
                  <a:solidFill>
                    <a:schemeClr val="accent4"/>
                  </a:solidFill>
                  <a:latin typeface="Times New Roman" pitchFamily="18" charset="0"/>
                </a:rPr>
                <a:t>Procjena</a:t>
              </a:r>
              <a:endParaRPr lang="de-DE" sz="1200" b="1">
                <a:solidFill>
                  <a:schemeClr val="accent4"/>
                </a:solidFill>
                <a:latin typeface="Times New Roman" pitchFamily="18" charset="0"/>
              </a:endParaRPr>
            </a:p>
          </p:txBody>
        </p:sp>
        <p:sp>
          <p:nvSpPr>
            <p:cNvPr id="18" name="Line 10"/>
            <p:cNvSpPr>
              <a:spLocks noChangeShapeType="1"/>
            </p:cNvSpPr>
            <p:nvPr/>
          </p:nvSpPr>
          <p:spPr bwMode="auto">
            <a:xfrm>
              <a:off x="2332" y="1394"/>
              <a:ext cx="0" cy="106"/>
            </a:xfrm>
            <a:prstGeom prst="line">
              <a:avLst/>
            </a:prstGeom>
            <a:noFill/>
            <a:ln w="9525">
              <a:solidFill>
                <a:srgbClr val="000000"/>
              </a:solidFill>
              <a:round/>
              <a:headEnd/>
              <a:tailEnd type="triangle" w="med" len="med"/>
            </a:ln>
          </p:spPr>
          <p:txBody>
            <a:bodyPr/>
            <a:lstStyle/>
            <a:p>
              <a:endParaRPr lang="hr-HR">
                <a:solidFill>
                  <a:schemeClr val="accent4"/>
                </a:solidFill>
              </a:endParaRPr>
            </a:p>
          </p:txBody>
        </p:sp>
        <p:sp>
          <p:nvSpPr>
            <p:cNvPr id="19" name="Rectangle 11"/>
            <p:cNvSpPr>
              <a:spLocks noChangeArrowheads="1"/>
            </p:cNvSpPr>
            <p:nvPr/>
          </p:nvSpPr>
          <p:spPr bwMode="auto">
            <a:xfrm>
              <a:off x="1977" y="1500"/>
              <a:ext cx="711" cy="370"/>
            </a:xfrm>
            <a:prstGeom prst="rect">
              <a:avLst/>
            </a:prstGeom>
            <a:solidFill>
              <a:srgbClr val="FFFF99"/>
            </a:solidFill>
            <a:ln w="9525">
              <a:solidFill>
                <a:srgbClr val="000000"/>
              </a:solidFill>
              <a:miter lim="800000"/>
              <a:headEnd/>
              <a:tailEnd/>
            </a:ln>
          </p:spPr>
          <p:txBody>
            <a:bodyPr/>
            <a:lstStyle/>
            <a:p>
              <a:pPr algn="ctr" eaLnBrk="0" hangingPunct="0"/>
              <a:r>
                <a:rPr lang="hr-HR" sz="1000" b="1">
                  <a:solidFill>
                    <a:schemeClr val="accent4"/>
                  </a:solidFill>
                  <a:latin typeface="Times New Roman" pitchFamily="18" charset="0"/>
                </a:rPr>
                <a:t> Pozitivan</a:t>
              </a:r>
              <a:r>
                <a:rPr lang="de-DE" sz="1000" b="1">
                  <a:solidFill>
                    <a:schemeClr val="accent4"/>
                  </a:solidFill>
                  <a:latin typeface="Times New Roman" pitchFamily="18" charset="0"/>
                </a:rPr>
                <a:t>?</a:t>
              </a:r>
            </a:p>
            <a:p>
              <a:pPr algn="ctr" eaLnBrk="0" hangingPunct="0"/>
              <a:r>
                <a:rPr lang="hr-HR" sz="1000" b="1">
                  <a:solidFill>
                    <a:schemeClr val="accent4"/>
                  </a:solidFill>
                  <a:latin typeface="Times New Roman" pitchFamily="18" charset="0"/>
                </a:rPr>
                <a:t>Nevažan</a:t>
              </a:r>
              <a:r>
                <a:rPr lang="de-DE" sz="1000" b="1">
                  <a:solidFill>
                    <a:schemeClr val="accent4"/>
                  </a:solidFill>
                  <a:latin typeface="Times New Roman" pitchFamily="18" charset="0"/>
                </a:rPr>
                <a:t>?</a:t>
              </a:r>
            </a:p>
            <a:p>
              <a:pPr algn="ctr" eaLnBrk="0" hangingPunct="0"/>
              <a:r>
                <a:rPr lang="hr-HR" sz="1000" b="1">
                  <a:solidFill>
                    <a:schemeClr val="accent4"/>
                  </a:solidFill>
                  <a:latin typeface="Times New Roman" pitchFamily="18" charset="0"/>
                </a:rPr>
                <a:t>Negativan</a:t>
              </a:r>
              <a:r>
                <a:rPr lang="de-DE" sz="1000" b="1">
                  <a:solidFill>
                    <a:schemeClr val="accent4"/>
                  </a:solidFill>
                  <a:latin typeface="Times New Roman" pitchFamily="18" charset="0"/>
                </a:rPr>
                <a:t>?</a:t>
              </a:r>
            </a:p>
          </p:txBody>
        </p:sp>
        <p:sp>
          <p:nvSpPr>
            <p:cNvPr id="20" name="Line 12"/>
            <p:cNvSpPr>
              <a:spLocks noChangeShapeType="1"/>
            </p:cNvSpPr>
            <p:nvPr/>
          </p:nvSpPr>
          <p:spPr bwMode="auto">
            <a:xfrm flipH="1">
              <a:off x="1858" y="1870"/>
              <a:ext cx="356" cy="159"/>
            </a:xfrm>
            <a:prstGeom prst="line">
              <a:avLst/>
            </a:prstGeom>
            <a:noFill/>
            <a:ln w="9525">
              <a:solidFill>
                <a:srgbClr val="000000"/>
              </a:solidFill>
              <a:round/>
              <a:headEnd/>
              <a:tailEnd type="triangle" w="med" len="med"/>
            </a:ln>
          </p:spPr>
          <p:txBody>
            <a:bodyPr/>
            <a:lstStyle/>
            <a:p>
              <a:endParaRPr lang="hr-HR">
                <a:solidFill>
                  <a:schemeClr val="accent4"/>
                </a:solidFill>
              </a:endParaRPr>
            </a:p>
          </p:txBody>
        </p:sp>
        <p:sp>
          <p:nvSpPr>
            <p:cNvPr id="21" name="Rectangle 13"/>
            <p:cNvSpPr>
              <a:spLocks noChangeArrowheads="1"/>
            </p:cNvSpPr>
            <p:nvPr/>
          </p:nvSpPr>
          <p:spPr bwMode="auto">
            <a:xfrm>
              <a:off x="1562" y="2029"/>
              <a:ext cx="592" cy="265"/>
            </a:xfrm>
            <a:prstGeom prst="rect">
              <a:avLst/>
            </a:prstGeom>
            <a:solidFill>
              <a:srgbClr val="CCFFCC"/>
            </a:solidFill>
            <a:ln w="9525">
              <a:solidFill>
                <a:srgbClr val="000000"/>
              </a:solidFill>
              <a:miter lim="800000"/>
              <a:headEnd/>
              <a:tailEnd/>
            </a:ln>
          </p:spPr>
          <p:txBody>
            <a:bodyPr/>
            <a:lstStyle/>
            <a:p>
              <a:pPr algn="ctr" eaLnBrk="0" hangingPunct="0"/>
              <a:r>
                <a:rPr lang="hr-HR" sz="1000" b="1">
                  <a:solidFill>
                    <a:schemeClr val="accent4"/>
                  </a:solidFill>
                  <a:latin typeface="Times New Roman" pitchFamily="18" charset="0"/>
                </a:rPr>
                <a:t> Pozitivan</a:t>
              </a:r>
              <a:r>
                <a:rPr lang="de-DE" sz="1000" b="1">
                  <a:solidFill>
                    <a:schemeClr val="accent4"/>
                  </a:solidFill>
                  <a:latin typeface="Times New Roman" pitchFamily="18" charset="0"/>
                </a:rPr>
                <a:t>!</a:t>
              </a:r>
            </a:p>
            <a:p>
              <a:pPr algn="ctr" eaLnBrk="0" hangingPunct="0"/>
              <a:r>
                <a:rPr lang="hr-HR" sz="1000" b="1">
                  <a:solidFill>
                    <a:schemeClr val="accent4"/>
                  </a:solidFill>
                  <a:latin typeface="Times New Roman" pitchFamily="18" charset="0"/>
                </a:rPr>
                <a:t>Nevažan</a:t>
              </a:r>
              <a:r>
                <a:rPr lang="de-DE" sz="1000" b="1">
                  <a:solidFill>
                    <a:schemeClr val="accent4"/>
                  </a:solidFill>
                  <a:latin typeface="Times New Roman" pitchFamily="18" charset="0"/>
                </a:rPr>
                <a:t>!</a:t>
              </a:r>
              <a:endParaRPr lang="de-DE" sz="1000">
                <a:solidFill>
                  <a:schemeClr val="accent4"/>
                </a:solidFill>
                <a:latin typeface="Times New Roman" pitchFamily="18" charset="0"/>
              </a:endParaRPr>
            </a:p>
          </p:txBody>
        </p:sp>
        <p:sp>
          <p:nvSpPr>
            <p:cNvPr id="22" name="Line 14"/>
            <p:cNvSpPr>
              <a:spLocks noChangeShapeType="1"/>
            </p:cNvSpPr>
            <p:nvPr/>
          </p:nvSpPr>
          <p:spPr bwMode="auto">
            <a:xfrm>
              <a:off x="2510" y="1870"/>
              <a:ext cx="296" cy="159"/>
            </a:xfrm>
            <a:prstGeom prst="line">
              <a:avLst/>
            </a:prstGeom>
            <a:noFill/>
            <a:ln w="9525">
              <a:solidFill>
                <a:srgbClr val="000000"/>
              </a:solidFill>
              <a:round/>
              <a:headEnd/>
              <a:tailEnd type="triangle" w="med" len="med"/>
            </a:ln>
          </p:spPr>
          <p:txBody>
            <a:bodyPr/>
            <a:lstStyle/>
            <a:p>
              <a:endParaRPr lang="hr-HR">
                <a:solidFill>
                  <a:schemeClr val="accent4"/>
                </a:solidFill>
              </a:endParaRPr>
            </a:p>
          </p:txBody>
        </p:sp>
        <p:sp>
          <p:nvSpPr>
            <p:cNvPr id="23" name="Line 15"/>
            <p:cNvSpPr>
              <a:spLocks noChangeShapeType="1"/>
            </p:cNvSpPr>
            <p:nvPr/>
          </p:nvSpPr>
          <p:spPr bwMode="auto">
            <a:xfrm>
              <a:off x="3120" y="2208"/>
              <a:ext cx="432" cy="288"/>
            </a:xfrm>
            <a:prstGeom prst="line">
              <a:avLst/>
            </a:prstGeom>
            <a:noFill/>
            <a:ln w="9525">
              <a:solidFill>
                <a:srgbClr val="000000"/>
              </a:solidFill>
              <a:round/>
              <a:headEnd/>
              <a:tailEnd type="triangle" w="med" len="med"/>
            </a:ln>
          </p:spPr>
          <p:txBody>
            <a:bodyPr/>
            <a:lstStyle/>
            <a:p>
              <a:endParaRPr lang="hr-HR">
                <a:solidFill>
                  <a:schemeClr val="accent4"/>
                </a:solidFill>
              </a:endParaRPr>
            </a:p>
          </p:txBody>
        </p:sp>
        <p:sp>
          <p:nvSpPr>
            <p:cNvPr id="24" name="Rectangle 16"/>
            <p:cNvSpPr>
              <a:spLocks noChangeArrowheads="1"/>
            </p:cNvSpPr>
            <p:nvPr/>
          </p:nvSpPr>
          <p:spPr bwMode="auto">
            <a:xfrm>
              <a:off x="3552" y="2400"/>
              <a:ext cx="720" cy="288"/>
            </a:xfrm>
            <a:prstGeom prst="rect">
              <a:avLst/>
            </a:prstGeom>
            <a:solidFill>
              <a:srgbClr val="FFFF99"/>
            </a:solidFill>
            <a:ln w="9525">
              <a:solidFill>
                <a:srgbClr val="000000"/>
              </a:solidFill>
              <a:miter lim="800000"/>
              <a:headEnd/>
              <a:tailEnd/>
            </a:ln>
          </p:spPr>
          <p:txBody>
            <a:bodyPr/>
            <a:lstStyle/>
            <a:p>
              <a:pPr algn="ctr" eaLnBrk="0" hangingPunct="0"/>
              <a:r>
                <a:rPr lang="hr-HR" sz="1200" b="1">
                  <a:solidFill>
                    <a:schemeClr val="accent4"/>
                  </a:solidFill>
                  <a:latin typeface="Times New Roman" pitchFamily="18" charset="0"/>
                </a:rPr>
                <a:t>Gubitak</a:t>
              </a:r>
              <a:r>
                <a:rPr lang="de-DE" sz="1200" b="1">
                  <a:solidFill>
                    <a:schemeClr val="accent4"/>
                  </a:solidFill>
                  <a:latin typeface="Times New Roman" pitchFamily="18" charset="0"/>
                </a:rPr>
                <a:t>?</a:t>
              </a:r>
            </a:p>
            <a:p>
              <a:pPr algn="ctr" eaLnBrk="0" hangingPunct="0"/>
              <a:r>
                <a:rPr lang="hr-HR" sz="1200" b="1">
                  <a:solidFill>
                    <a:schemeClr val="accent4"/>
                  </a:solidFill>
                  <a:latin typeface="Times New Roman" pitchFamily="18" charset="0"/>
                </a:rPr>
                <a:t>Prijetnja</a:t>
              </a:r>
              <a:r>
                <a:rPr lang="de-DE" sz="1200" b="1">
                  <a:solidFill>
                    <a:schemeClr val="accent4"/>
                  </a:solidFill>
                  <a:latin typeface="Times New Roman" pitchFamily="18" charset="0"/>
                </a:rPr>
                <a:t>?</a:t>
              </a:r>
            </a:p>
            <a:p>
              <a:pPr eaLnBrk="0" hangingPunct="0"/>
              <a:endParaRPr lang="de-DE" sz="2400" b="1">
                <a:solidFill>
                  <a:schemeClr val="accent4"/>
                </a:solidFill>
                <a:latin typeface="Times New Roman" pitchFamily="18" charset="0"/>
              </a:endParaRPr>
            </a:p>
          </p:txBody>
        </p:sp>
        <p:sp>
          <p:nvSpPr>
            <p:cNvPr id="25" name="Line 17"/>
            <p:cNvSpPr>
              <a:spLocks noChangeShapeType="1"/>
            </p:cNvSpPr>
            <p:nvPr/>
          </p:nvSpPr>
          <p:spPr bwMode="auto">
            <a:xfrm flipH="1">
              <a:off x="2806" y="3248"/>
              <a:ext cx="771" cy="105"/>
            </a:xfrm>
            <a:prstGeom prst="line">
              <a:avLst/>
            </a:prstGeom>
            <a:noFill/>
            <a:ln w="9525">
              <a:solidFill>
                <a:srgbClr val="000000"/>
              </a:solidFill>
              <a:round/>
              <a:headEnd/>
              <a:tailEnd type="triangle" w="med" len="med"/>
            </a:ln>
          </p:spPr>
          <p:txBody>
            <a:bodyPr/>
            <a:lstStyle/>
            <a:p>
              <a:endParaRPr lang="hr-HR">
                <a:solidFill>
                  <a:schemeClr val="accent4"/>
                </a:solidFill>
              </a:endParaRPr>
            </a:p>
          </p:txBody>
        </p:sp>
        <p:sp>
          <p:nvSpPr>
            <p:cNvPr id="26" name="Line 18"/>
            <p:cNvSpPr>
              <a:spLocks noChangeShapeType="1"/>
            </p:cNvSpPr>
            <p:nvPr/>
          </p:nvSpPr>
          <p:spPr bwMode="auto">
            <a:xfrm>
              <a:off x="3814" y="3248"/>
              <a:ext cx="829" cy="105"/>
            </a:xfrm>
            <a:prstGeom prst="line">
              <a:avLst/>
            </a:prstGeom>
            <a:noFill/>
            <a:ln w="9525">
              <a:solidFill>
                <a:srgbClr val="000000"/>
              </a:solidFill>
              <a:round/>
              <a:headEnd/>
              <a:tailEnd type="triangle" w="med" len="med"/>
            </a:ln>
          </p:spPr>
          <p:txBody>
            <a:bodyPr/>
            <a:lstStyle/>
            <a:p>
              <a:endParaRPr lang="hr-HR">
                <a:solidFill>
                  <a:schemeClr val="accent4"/>
                </a:solidFill>
              </a:endParaRPr>
            </a:p>
          </p:txBody>
        </p:sp>
        <p:sp>
          <p:nvSpPr>
            <p:cNvPr id="27" name="Oval 19"/>
            <p:cNvSpPr>
              <a:spLocks noChangeArrowheads="1"/>
            </p:cNvSpPr>
            <p:nvPr/>
          </p:nvSpPr>
          <p:spPr bwMode="auto">
            <a:xfrm>
              <a:off x="2451" y="3300"/>
              <a:ext cx="355" cy="212"/>
            </a:xfrm>
            <a:prstGeom prst="ellipse">
              <a:avLst/>
            </a:prstGeom>
            <a:solidFill>
              <a:srgbClr val="CCFFCC"/>
            </a:solidFill>
            <a:ln w="9525">
              <a:solidFill>
                <a:srgbClr val="000000"/>
              </a:solidFill>
              <a:round/>
              <a:headEnd/>
              <a:tailEnd/>
            </a:ln>
          </p:spPr>
          <p:txBody>
            <a:bodyPr/>
            <a:lstStyle/>
            <a:p>
              <a:pPr algn="ctr" eaLnBrk="0" hangingPunct="0"/>
              <a:r>
                <a:rPr lang="hr-HR" sz="1200" b="1">
                  <a:solidFill>
                    <a:schemeClr val="accent4"/>
                  </a:solidFill>
                  <a:latin typeface="Times New Roman" pitchFamily="18" charset="0"/>
                </a:rPr>
                <a:t>Da</a:t>
              </a:r>
              <a:endParaRPr lang="de-DE" sz="2400" b="1">
                <a:solidFill>
                  <a:schemeClr val="accent4"/>
                </a:solidFill>
                <a:latin typeface="Times New Roman" pitchFamily="18" charset="0"/>
              </a:endParaRPr>
            </a:p>
          </p:txBody>
        </p:sp>
        <p:sp>
          <p:nvSpPr>
            <p:cNvPr id="28" name="Oval 20"/>
            <p:cNvSpPr>
              <a:spLocks noChangeArrowheads="1"/>
            </p:cNvSpPr>
            <p:nvPr/>
          </p:nvSpPr>
          <p:spPr bwMode="auto">
            <a:xfrm>
              <a:off x="4643" y="3300"/>
              <a:ext cx="534" cy="212"/>
            </a:xfrm>
            <a:prstGeom prst="ellipse">
              <a:avLst/>
            </a:prstGeom>
            <a:solidFill>
              <a:srgbClr val="FFFF00"/>
            </a:solidFill>
            <a:ln w="9525">
              <a:solidFill>
                <a:srgbClr val="000000"/>
              </a:solidFill>
              <a:round/>
              <a:headEnd/>
              <a:tailEnd/>
            </a:ln>
          </p:spPr>
          <p:txBody>
            <a:bodyPr/>
            <a:lstStyle/>
            <a:p>
              <a:pPr algn="ctr" eaLnBrk="0" hangingPunct="0"/>
              <a:r>
                <a:rPr lang="de-DE" sz="1200" b="1">
                  <a:solidFill>
                    <a:schemeClr val="accent4"/>
                  </a:solidFill>
                  <a:latin typeface="Times New Roman" pitchFamily="18" charset="0"/>
                </a:rPr>
                <a:t>N</a:t>
              </a:r>
              <a:r>
                <a:rPr lang="hr-HR" sz="1200" b="1">
                  <a:solidFill>
                    <a:schemeClr val="accent4"/>
                  </a:solidFill>
                  <a:latin typeface="Times New Roman" pitchFamily="18" charset="0"/>
                </a:rPr>
                <a:t>e</a:t>
              </a:r>
              <a:endParaRPr lang="de-DE" sz="2400" b="1">
                <a:solidFill>
                  <a:schemeClr val="accent4"/>
                </a:solidFill>
                <a:latin typeface="Times New Roman" pitchFamily="18" charset="0"/>
              </a:endParaRPr>
            </a:p>
          </p:txBody>
        </p:sp>
        <p:sp>
          <p:nvSpPr>
            <p:cNvPr id="29" name="AutoShape 21"/>
            <p:cNvSpPr>
              <a:spLocks noChangeArrowheads="1"/>
            </p:cNvSpPr>
            <p:nvPr/>
          </p:nvSpPr>
          <p:spPr bwMode="auto">
            <a:xfrm>
              <a:off x="1740" y="2294"/>
              <a:ext cx="177" cy="1483"/>
            </a:xfrm>
            <a:prstGeom prst="downArrow">
              <a:avLst>
                <a:gd name="adj1" fmla="val 50000"/>
                <a:gd name="adj2" fmla="val 209463"/>
              </a:avLst>
            </a:prstGeom>
            <a:solidFill>
              <a:srgbClr val="969696"/>
            </a:solidFill>
            <a:ln w="9525">
              <a:solidFill>
                <a:srgbClr val="000000"/>
              </a:solidFill>
              <a:miter lim="800000"/>
              <a:headEnd/>
              <a:tailEnd/>
            </a:ln>
          </p:spPr>
          <p:txBody>
            <a:bodyPr/>
            <a:lstStyle/>
            <a:p>
              <a:endParaRPr lang="hr-HR">
                <a:solidFill>
                  <a:schemeClr val="accent4"/>
                </a:solidFill>
              </a:endParaRPr>
            </a:p>
          </p:txBody>
        </p:sp>
        <p:sp>
          <p:nvSpPr>
            <p:cNvPr id="30" name="AutoShape 22"/>
            <p:cNvSpPr>
              <a:spLocks noChangeArrowheads="1"/>
            </p:cNvSpPr>
            <p:nvPr/>
          </p:nvSpPr>
          <p:spPr bwMode="auto">
            <a:xfrm>
              <a:off x="2510" y="3512"/>
              <a:ext cx="237" cy="265"/>
            </a:xfrm>
            <a:prstGeom prst="downArrow">
              <a:avLst>
                <a:gd name="adj1" fmla="val 50000"/>
                <a:gd name="adj2" fmla="val 27954"/>
              </a:avLst>
            </a:prstGeom>
            <a:solidFill>
              <a:srgbClr val="969696"/>
            </a:solidFill>
            <a:ln w="9525">
              <a:solidFill>
                <a:srgbClr val="000000"/>
              </a:solidFill>
              <a:miter lim="800000"/>
              <a:headEnd/>
              <a:tailEnd/>
            </a:ln>
          </p:spPr>
          <p:txBody>
            <a:bodyPr/>
            <a:lstStyle/>
            <a:p>
              <a:endParaRPr lang="hr-HR">
                <a:solidFill>
                  <a:schemeClr val="accent4"/>
                </a:solidFill>
              </a:endParaRPr>
            </a:p>
          </p:txBody>
        </p:sp>
        <p:sp>
          <p:nvSpPr>
            <p:cNvPr id="31" name="AutoShape 23"/>
            <p:cNvSpPr>
              <a:spLocks noChangeArrowheads="1"/>
            </p:cNvSpPr>
            <p:nvPr/>
          </p:nvSpPr>
          <p:spPr bwMode="auto">
            <a:xfrm>
              <a:off x="4762" y="3512"/>
              <a:ext cx="237" cy="265"/>
            </a:xfrm>
            <a:prstGeom prst="downArrow">
              <a:avLst>
                <a:gd name="adj1" fmla="val 50000"/>
                <a:gd name="adj2" fmla="val 27954"/>
              </a:avLst>
            </a:prstGeom>
            <a:solidFill>
              <a:srgbClr val="969696"/>
            </a:solidFill>
            <a:ln w="9525">
              <a:solidFill>
                <a:srgbClr val="000000"/>
              </a:solidFill>
              <a:miter lim="800000"/>
              <a:headEnd/>
              <a:tailEnd/>
            </a:ln>
          </p:spPr>
          <p:txBody>
            <a:bodyPr/>
            <a:lstStyle/>
            <a:p>
              <a:endParaRPr lang="hr-HR">
                <a:solidFill>
                  <a:schemeClr val="accent4"/>
                </a:solidFill>
              </a:endParaRPr>
            </a:p>
          </p:txBody>
        </p:sp>
        <p:sp>
          <p:nvSpPr>
            <p:cNvPr id="32" name="Oval 24"/>
            <p:cNvSpPr>
              <a:spLocks noChangeArrowheads="1"/>
            </p:cNvSpPr>
            <p:nvPr/>
          </p:nvSpPr>
          <p:spPr bwMode="auto">
            <a:xfrm>
              <a:off x="1088" y="3777"/>
              <a:ext cx="889" cy="265"/>
            </a:xfrm>
            <a:prstGeom prst="ellipse">
              <a:avLst/>
            </a:prstGeom>
            <a:solidFill>
              <a:srgbClr val="FFFF99"/>
            </a:solidFill>
            <a:ln w="9525">
              <a:solidFill>
                <a:srgbClr val="000000"/>
              </a:solidFill>
              <a:round/>
              <a:headEnd/>
              <a:tailEnd/>
            </a:ln>
          </p:spPr>
          <p:txBody>
            <a:bodyPr/>
            <a:lstStyle/>
            <a:p>
              <a:pPr eaLnBrk="0" hangingPunct="0">
                <a:spcBef>
                  <a:spcPts val="1200"/>
                </a:spcBef>
                <a:spcAft>
                  <a:spcPts val="300"/>
                </a:spcAft>
              </a:pPr>
              <a:r>
                <a:rPr lang="hr-HR" sz="1200" b="1">
                  <a:solidFill>
                    <a:schemeClr val="accent4"/>
                  </a:solidFill>
                  <a:latin typeface="Times New Roman" pitchFamily="18" charset="0"/>
                </a:rPr>
                <a:t>Nema stresa</a:t>
              </a:r>
              <a:r>
                <a:rPr lang="de-DE" sz="1200" b="1">
                  <a:solidFill>
                    <a:schemeClr val="accent4"/>
                  </a:solidFill>
                  <a:latin typeface="Times New Roman" pitchFamily="18" charset="0"/>
                </a:rPr>
                <a:t>!</a:t>
              </a:r>
              <a:endParaRPr lang="de-DE" sz="2400" b="1">
                <a:solidFill>
                  <a:schemeClr val="accent4"/>
                </a:solidFill>
                <a:latin typeface="Times New Roman" pitchFamily="18" charset="0"/>
              </a:endParaRPr>
            </a:p>
          </p:txBody>
        </p:sp>
        <p:sp>
          <p:nvSpPr>
            <p:cNvPr id="33" name="Oval 25"/>
            <p:cNvSpPr>
              <a:spLocks noChangeArrowheads="1"/>
            </p:cNvSpPr>
            <p:nvPr/>
          </p:nvSpPr>
          <p:spPr bwMode="auto">
            <a:xfrm>
              <a:off x="2112" y="3792"/>
              <a:ext cx="1008" cy="265"/>
            </a:xfrm>
            <a:prstGeom prst="ellipse">
              <a:avLst/>
            </a:prstGeom>
            <a:solidFill>
              <a:srgbClr val="99CCFF"/>
            </a:solidFill>
            <a:ln w="9525">
              <a:solidFill>
                <a:srgbClr val="000000"/>
              </a:solidFill>
              <a:round/>
              <a:headEnd/>
              <a:tailEnd/>
            </a:ln>
          </p:spPr>
          <p:txBody>
            <a:bodyPr/>
            <a:lstStyle/>
            <a:p>
              <a:pPr algn="ctr" eaLnBrk="0" hangingPunct="0">
                <a:spcBef>
                  <a:spcPts val="1200"/>
                </a:spcBef>
                <a:spcAft>
                  <a:spcPts val="300"/>
                </a:spcAft>
              </a:pPr>
              <a:r>
                <a:rPr lang="de-DE" sz="1200" b="1">
                  <a:solidFill>
                    <a:schemeClr val="accent4"/>
                  </a:solidFill>
                  <a:latin typeface="Times New Roman" pitchFamily="18" charset="0"/>
                </a:rPr>
                <a:t>Eustres!</a:t>
              </a:r>
              <a:endParaRPr lang="de-DE" sz="2400" b="1">
                <a:solidFill>
                  <a:schemeClr val="accent4"/>
                </a:solidFill>
                <a:latin typeface="Times New Roman" pitchFamily="18" charset="0"/>
              </a:endParaRPr>
            </a:p>
          </p:txBody>
        </p:sp>
        <p:sp>
          <p:nvSpPr>
            <p:cNvPr id="34" name="Oval 26"/>
            <p:cNvSpPr>
              <a:spLocks noChangeArrowheads="1"/>
            </p:cNvSpPr>
            <p:nvPr/>
          </p:nvSpPr>
          <p:spPr bwMode="auto">
            <a:xfrm>
              <a:off x="4525" y="3777"/>
              <a:ext cx="948" cy="265"/>
            </a:xfrm>
            <a:prstGeom prst="ellipse">
              <a:avLst/>
            </a:prstGeom>
            <a:solidFill>
              <a:srgbClr val="FF99CC"/>
            </a:solidFill>
            <a:ln w="9525">
              <a:solidFill>
                <a:srgbClr val="000000"/>
              </a:solidFill>
              <a:round/>
              <a:headEnd/>
              <a:tailEnd/>
            </a:ln>
          </p:spPr>
          <p:txBody>
            <a:bodyPr/>
            <a:lstStyle/>
            <a:p>
              <a:pPr algn="ctr" eaLnBrk="0" hangingPunct="0"/>
              <a:r>
                <a:rPr lang="de-DE" sz="1000" b="1">
                  <a:solidFill>
                    <a:schemeClr val="accent4"/>
                  </a:solidFill>
                  <a:latin typeface="Times New Roman" pitchFamily="18" charset="0"/>
                </a:rPr>
                <a:t>Distres!</a:t>
              </a:r>
            </a:p>
          </p:txBody>
        </p:sp>
        <p:sp>
          <p:nvSpPr>
            <p:cNvPr id="35" name="Rectangle 27"/>
            <p:cNvSpPr>
              <a:spLocks noChangeArrowheads="1"/>
            </p:cNvSpPr>
            <p:nvPr/>
          </p:nvSpPr>
          <p:spPr bwMode="auto">
            <a:xfrm>
              <a:off x="2208" y="2496"/>
              <a:ext cx="720" cy="288"/>
            </a:xfrm>
            <a:prstGeom prst="rect">
              <a:avLst/>
            </a:prstGeom>
            <a:solidFill>
              <a:srgbClr val="FFFF99"/>
            </a:solidFill>
            <a:ln w="9525">
              <a:solidFill>
                <a:srgbClr val="000000"/>
              </a:solidFill>
              <a:miter lim="800000"/>
              <a:headEnd/>
              <a:tailEnd/>
            </a:ln>
          </p:spPr>
          <p:txBody>
            <a:bodyPr/>
            <a:lstStyle/>
            <a:p>
              <a:pPr algn="ctr" eaLnBrk="0" hangingPunct="0"/>
              <a:r>
                <a:rPr lang="hr-HR" sz="1200" b="1">
                  <a:solidFill>
                    <a:schemeClr val="accent4"/>
                  </a:solidFill>
                  <a:latin typeface="Times New Roman" pitchFamily="18" charset="0"/>
                </a:rPr>
                <a:t> Izazov</a:t>
              </a:r>
              <a:r>
                <a:rPr lang="de-DE" sz="1200" b="1">
                  <a:solidFill>
                    <a:schemeClr val="accent4"/>
                  </a:solidFill>
                  <a:latin typeface="Times New Roman" pitchFamily="18" charset="0"/>
                </a:rPr>
                <a:t>?</a:t>
              </a:r>
              <a:endParaRPr lang="de-DE" sz="2400" b="1">
                <a:solidFill>
                  <a:schemeClr val="accent4"/>
                </a:solidFill>
                <a:latin typeface="Times New Roman" pitchFamily="18" charset="0"/>
              </a:endParaRPr>
            </a:p>
          </p:txBody>
        </p:sp>
        <p:sp>
          <p:nvSpPr>
            <p:cNvPr id="36" name="Line 28"/>
            <p:cNvSpPr>
              <a:spLocks noChangeShapeType="1"/>
            </p:cNvSpPr>
            <p:nvPr/>
          </p:nvSpPr>
          <p:spPr bwMode="auto">
            <a:xfrm flipH="1">
              <a:off x="2448" y="2256"/>
              <a:ext cx="240" cy="24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37" name="AutoShape 29"/>
            <p:cNvSpPr>
              <a:spLocks noChangeArrowheads="1"/>
            </p:cNvSpPr>
            <p:nvPr/>
          </p:nvSpPr>
          <p:spPr bwMode="auto">
            <a:xfrm>
              <a:off x="2256" y="2784"/>
              <a:ext cx="189" cy="1008"/>
            </a:xfrm>
            <a:prstGeom prst="downArrow">
              <a:avLst>
                <a:gd name="adj1" fmla="val 50000"/>
                <a:gd name="adj2" fmla="val 133333"/>
              </a:avLst>
            </a:prstGeom>
            <a:solidFill>
              <a:srgbClr val="969696"/>
            </a:solidFill>
            <a:ln w="9525">
              <a:solidFill>
                <a:srgbClr val="000000"/>
              </a:solidFill>
              <a:miter lim="800000"/>
              <a:headEnd/>
              <a:tailEnd/>
            </a:ln>
          </p:spPr>
          <p:txBody>
            <a:bodyPr/>
            <a:lstStyle/>
            <a:p>
              <a:endParaRPr lang="hr-HR">
                <a:solidFill>
                  <a:schemeClr val="accent4"/>
                </a:solidFill>
              </a:endParaRPr>
            </a:p>
          </p:txBody>
        </p:sp>
      </p:grpSp>
    </p:spTree>
  </p:cSld>
  <p:clrMapOvr>
    <a:masterClrMapping/>
  </p:clrMapOvr>
  <p:transition advTm="10578">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594" name="Object 2"/>
          <p:cNvGraphicFramePr>
            <a:graphicFrameLocks noChangeAspect="1"/>
          </p:cNvGraphicFramePr>
          <p:nvPr/>
        </p:nvGraphicFramePr>
        <p:xfrm>
          <a:off x="6096000" y="609600"/>
          <a:ext cx="2587625" cy="1355725"/>
        </p:xfrm>
        <a:graphic>
          <a:graphicData uri="http://schemas.openxmlformats.org/presentationml/2006/ole">
            <p:oleObj spid="_x0000_s1026" name="Clip" r:id="rId3" imgW="6239880" imgH="3268080" progId="MS_ClipArt_Gallery.2">
              <p:embed/>
            </p:oleObj>
          </a:graphicData>
        </a:graphic>
      </p:graphicFrame>
      <p:sp>
        <p:nvSpPr>
          <p:cNvPr id="110595" name="WordArt 3"/>
          <p:cNvSpPr>
            <a:spLocks noChangeArrowheads="1" noChangeShapeType="1" noTextEdit="1"/>
          </p:cNvSpPr>
          <p:nvPr/>
        </p:nvSpPr>
        <p:spPr bwMode="auto">
          <a:xfrm>
            <a:off x="3492500" y="620713"/>
            <a:ext cx="1828800" cy="6985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hr-HR" sz="3600" kern="10">
                <a:ln w="9525">
                  <a:round/>
                  <a:headEnd/>
                  <a:tailEnd/>
                </a:ln>
                <a:solidFill>
                  <a:schemeClr val="accent4"/>
                </a:solidFill>
                <a:latin typeface="Times New Roman"/>
                <a:cs typeface="Times New Roman"/>
              </a:rPr>
              <a:t>Opasnost</a:t>
            </a:r>
          </a:p>
        </p:txBody>
      </p:sp>
      <p:sp>
        <p:nvSpPr>
          <p:cNvPr id="110596" name="AutoShape 4"/>
          <p:cNvSpPr>
            <a:spLocks noChangeArrowheads="1"/>
          </p:cNvSpPr>
          <p:nvPr/>
        </p:nvSpPr>
        <p:spPr bwMode="auto">
          <a:xfrm>
            <a:off x="4191000" y="1600200"/>
            <a:ext cx="533400" cy="381000"/>
          </a:xfrm>
          <a:prstGeom prst="downArrow">
            <a:avLst>
              <a:gd name="adj1" fmla="val 50000"/>
              <a:gd name="adj2" fmla="val 25000"/>
            </a:avLst>
          </a:prstGeom>
          <a:solidFill>
            <a:srgbClr val="EB4B47"/>
          </a:solidFill>
          <a:ln w="9525">
            <a:solidFill>
              <a:schemeClr val="tx1"/>
            </a:solidFill>
            <a:miter lim="800000"/>
            <a:headEnd/>
            <a:tailEnd/>
          </a:ln>
          <a:effectLst/>
        </p:spPr>
        <p:txBody>
          <a:bodyPr wrap="none" anchor="ctr"/>
          <a:lstStyle/>
          <a:p>
            <a:endParaRPr lang="hr-HR">
              <a:solidFill>
                <a:schemeClr val="accent4"/>
              </a:solidFill>
            </a:endParaRPr>
          </a:p>
        </p:txBody>
      </p:sp>
      <p:sp>
        <p:nvSpPr>
          <p:cNvPr id="110597" name="Rectangle 5"/>
          <p:cNvSpPr>
            <a:spLocks noChangeArrowheads="1"/>
          </p:cNvSpPr>
          <p:nvPr/>
        </p:nvSpPr>
        <p:spPr bwMode="auto">
          <a:xfrm>
            <a:off x="3124200" y="2057400"/>
            <a:ext cx="2667000" cy="533400"/>
          </a:xfrm>
          <a:prstGeom prst="rect">
            <a:avLst/>
          </a:prstGeom>
          <a:noFill/>
          <a:ln w="9525">
            <a:noFill/>
            <a:miter lim="800000"/>
            <a:headEnd/>
            <a:tailEnd/>
          </a:ln>
          <a:effectLst/>
        </p:spPr>
        <p:txBody>
          <a:bodyPr wrap="none" anchor="ctr"/>
          <a:lstStyle/>
          <a:p>
            <a:pPr algn="ctr" eaLnBrk="0" hangingPunct="0"/>
            <a:r>
              <a:rPr lang="de-DE" sz="2400" b="1">
                <a:solidFill>
                  <a:schemeClr val="accent4"/>
                </a:solidFill>
                <a:latin typeface="Times New Roman" pitchFamily="18" charset="0"/>
              </a:rPr>
              <a:t>H</a:t>
            </a:r>
            <a:r>
              <a:rPr lang="hr-HR" sz="2400" b="1">
                <a:solidFill>
                  <a:schemeClr val="accent4"/>
                </a:solidFill>
                <a:latin typeface="Times New Roman" pitchFamily="18" charset="0"/>
              </a:rPr>
              <a:t>I</a:t>
            </a:r>
            <a:r>
              <a:rPr lang="de-DE" sz="2400" b="1">
                <a:solidFill>
                  <a:schemeClr val="accent4"/>
                </a:solidFill>
                <a:latin typeface="Times New Roman" pitchFamily="18" charset="0"/>
              </a:rPr>
              <a:t>POTALAMUS</a:t>
            </a:r>
          </a:p>
          <a:p>
            <a:pPr algn="ctr" eaLnBrk="0" hangingPunct="0"/>
            <a:r>
              <a:rPr lang="de-DE" sz="2400" b="1">
                <a:solidFill>
                  <a:schemeClr val="accent4"/>
                </a:solidFill>
                <a:latin typeface="Times New Roman" pitchFamily="18" charset="0"/>
              </a:rPr>
              <a:t>CRF</a:t>
            </a:r>
            <a:endParaRPr lang="de-DE" sz="2400">
              <a:solidFill>
                <a:schemeClr val="accent4"/>
              </a:solidFill>
              <a:latin typeface="Times New Roman" pitchFamily="18" charset="0"/>
            </a:endParaRPr>
          </a:p>
        </p:txBody>
      </p:sp>
      <p:sp>
        <p:nvSpPr>
          <p:cNvPr id="110598" name="Rectangle 6"/>
          <p:cNvSpPr>
            <a:spLocks noChangeArrowheads="1"/>
          </p:cNvSpPr>
          <p:nvPr/>
        </p:nvSpPr>
        <p:spPr bwMode="auto">
          <a:xfrm>
            <a:off x="3429000" y="3048000"/>
            <a:ext cx="2209800" cy="990600"/>
          </a:xfrm>
          <a:prstGeom prst="rect">
            <a:avLst/>
          </a:prstGeom>
          <a:noFill/>
          <a:ln w="9525">
            <a:noFill/>
            <a:miter lim="800000"/>
            <a:headEnd/>
            <a:tailEnd/>
          </a:ln>
          <a:effectLst/>
        </p:spPr>
        <p:txBody>
          <a:bodyPr wrap="none" anchor="ctr"/>
          <a:lstStyle/>
          <a:p>
            <a:pPr algn="ctr" eaLnBrk="0" hangingPunct="0"/>
            <a:r>
              <a:rPr lang="hr-HR" sz="2400" b="1" dirty="0">
                <a:solidFill>
                  <a:schemeClr val="accent4"/>
                </a:solidFill>
                <a:latin typeface="Times New Roman" pitchFamily="18" charset="0"/>
              </a:rPr>
              <a:t> Razina hormona </a:t>
            </a:r>
          </a:p>
          <a:p>
            <a:pPr algn="ctr" eaLnBrk="0" hangingPunct="0"/>
            <a:r>
              <a:rPr lang="hr-HR" sz="2400" b="1" dirty="0">
                <a:solidFill>
                  <a:schemeClr val="accent4"/>
                </a:solidFill>
                <a:latin typeface="Times New Roman" pitchFamily="18" charset="0"/>
              </a:rPr>
              <a:t>U mozgu raste</a:t>
            </a:r>
            <a:endParaRPr lang="de-DE" sz="2400" dirty="0">
              <a:solidFill>
                <a:schemeClr val="accent4"/>
              </a:solidFill>
              <a:latin typeface="Times New Roman" pitchFamily="18" charset="0"/>
            </a:endParaRPr>
          </a:p>
        </p:txBody>
      </p:sp>
      <p:sp>
        <p:nvSpPr>
          <p:cNvPr id="110599" name="Rectangle 7"/>
          <p:cNvSpPr>
            <a:spLocks noChangeArrowheads="1"/>
          </p:cNvSpPr>
          <p:nvPr/>
        </p:nvSpPr>
        <p:spPr bwMode="auto">
          <a:xfrm>
            <a:off x="6934200" y="2514600"/>
            <a:ext cx="1600200" cy="381000"/>
          </a:xfrm>
          <a:prstGeom prst="rect">
            <a:avLst/>
          </a:prstGeom>
          <a:noFill/>
          <a:ln w="9525">
            <a:noFill/>
            <a:miter lim="800000"/>
            <a:headEnd/>
            <a:tailEnd/>
          </a:ln>
          <a:effectLst/>
        </p:spPr>
        <p:txBody>
          <a:bodyPr wrap="none" anchor="ctr"/>
          <a:lstStyle/>
          <a:p>
            <a:pPr algn="ctr" eaLnBrk="0" hangingPunct="0"/>
            <a:r>
              <a:rPr lang="hr-HR" sz="2000" b="1">
                <a:solidFill>
                  <a:schemeClr val="accent4"/>
                </a:solidFill>
                <a:latin typeface="Times New Roman" pitchFamily="18" charset="0"/>
              </a:rPr>
              <a:t> Hipofiza</a:t>
            </a:r>
            <a:endParaRPr lang="de-DE" sz="2400">
              <a:solidFill>
                <a:schemeClr val="accent4"/>
              </a:solidFill>
              <a:latin typeface="Times New Roman" pitchFamily="18" charset="0"/>
            </a:endParaRPr>
          </a:p>
        </p:txBody>
      </p:sp>
      <p:sp>
        <p:nvSpPr>
          <p:cNvPr id="110600" name="Rectangle 8"/>
          <p:cNvSpPr>
            <a:spLocks noChangeArrowheads="1"/>
          </p:cNvSpPr>
          <p:nvPr/>
        </p:nvSpPr>
        <p:spPr bwMode="auto">
          <a:xfrm>
            <a:off x="6096000" y="3505200"/>
            <a:ext cx="2667000" cy="609600"/>
          </a:xfrm>
          <a:prstGeom prst="rect">
            <a:avLst/>
          </a:prstGeom>
          <a:noFill/>
          <a:ln w="9525">
            <a:noFill/>
            <a:miter lim="800000"/>
            <a:headEnd/>
            <a:tailEnd/>
          </a:ln>
          <a:effectLst/>
        </p:spPr>
        <p:txBody>
          <a:bodyPr wrap="none" anchor="ctr"/>
          <a:lstStyle/>
          <a:p>
            <a:pPr algn="ctr" eaLnBrk="0" hangingPunct="0"/>
            <a:r>
              <a:rPr lang="de-DE" sz="2000">
                <a:solidFill>
                  <a:schemeClr val="accent4"/>
                </a:solidFill>
                <a:latin typeface="Times New Roman" pitchFamily="18" charset="0"/>
              </a:rPr>
              <a:t>hormon ACTH </a:t>
            </a:r>
            <a:r>
              <a:rPr lang="hr-HR" sz="2000">
                <a:solidFill>
                  <a:schemeClr val="accent4"/>
                </a:solidFill>
                <a:latin typeface="Times New Roman" pitchFamily="18" charset="0"/>
              </a:rPr>
              <a:t>u</a:t>
            </a:r>
            <a:r>
              <a:rPr lang="de-DE" sz="2000">
                <a:solidFill>
                  <a:schemeClr val="accent4"/>
                </a:solidFill>
                <a:latin typeface="Times New Roman" pitchFamily="18" charset="0"/>
              </a:rPr>
              <a:t> </a:t>
            </a:r>
          </a:p>
          <a:p>
            <a:pPr algn="ctr" eaLnBrk="0" hangingPunct="0"/>
            <a:r>
              <a:rPr lang="de-DE" sz="2000">
                <a:solidFill>
                  <a:schemeClr val="accent4"/>
                </a:solidFill>
                <a:latin typeface="Times New Roman" pitchFamily="18" charset="0"/>
              </a:rPr>
              <a:t>adrenal</a:t>
            </a:r>
            <a:r>
              <a:rPr lang="hr-HR" sz="2000">
                <a:solidFill>
                  <a:schemeClr val="accent4"/>
                </a:solidFill>
                <a:latin typeface="Times New Roman" pitchFamily="18" charset="0"/>
              </a:rPr>
              <a:t>u</a:t>
            </a:r>
            <a:endParaRPr lang="de-DE" sz="2400">
              <a:solidFill>
                <a:schemeClr val="accent4"/>
              </a:solidFill>
              <a:latin typeface="Times New Roman" pitchFamily="18" charset="0"/>
            </a:endParaRPr>
          </a:p>
        </p:txBody>
      </p:sp>
      <p:sp>
        <p:nvSpPr>
          <p:cNvPr id="110601" name="Rectangle 9"/>
          <p:cNvSpPr>
            <a:spLocks noChangeArrowheads="1"/>
          </p:cNvSpPr>
          <p:nvPr/>
        </p:nvSpPr>
        <p:spPr bwMode="auto">
          <a:xfrm>
            <a:off x="6629400" y="4953000"/>
            <a:ext cx="1828800" cy="457200"/>
          </a:xfrm>
          <a:prstGeom prst="rect">
            <a:avLst/>
          </a:prstGeom>
          <a:noFill/>
          <a:ln w="9525">
            <a:noFill/>
            <a:miter lim="800000"/>
            <a:headEnd/>
            <a:tailEnd/>
          </a:ln>
          <a:effectLst/>
        </p:spPr>
        <p:txBody>
          <a:bodyPr wrap="none" anchor="ctr"/>
          <a:lstStyle/>
          <a:p>
            <a:pPr algn="ctr" eaLnBrk="0" hangingPunct="0"/>
            <a:r>
              <a:rPr lang="hr-HR" sz="2000" b="1">
                <a:solidFill>
                  <a:schemeClr val="accent4"/>
                </a:solidFill>
                <a:latin typeface="Times New Roman" pitchFamily="18" charset="0"/>
              </a:rPr>
              <a:t>K</a:t>
            </a:r>
            <a:r>
              <a:rPr lang="de-DE" sz="2000" b="1">
                <a:solidFill>
                  <a:schemeClr val="accent4"/>
                </a:solidFill>
                <a:latin typeface="Times New Roman" pitchFamily="18" charset="0"/>
              </a:rPr>
              <a:t>orti</a:t>
            </a:r>
            <a:r>
              <a:rPr lang="hr-HR" sz="2000" b="1">
                <a:solidFill>
                  <a:schemeClr val="accent4"/>
                </a:solidFill>
                <a:latin typeface="Times New Roman" pitchFamily="18" charset="0"/>
              </a:rPr>
              <a:t>z</a:t>
            </a:r>
            <a:r>
              <a:rPr lang="de-DE" sz="2000" b="1">
                <a:solidFill>
                  <a:schemeClr val="accent4"/>
                </a:solidFill>
                <a:latin typeface="Times New Roman" pitchFamily="18" charset="0"/>
              </a:rPr>
              <a:t>ol, </a:t>
            </a:r>
            <a:r>
              <a:rPr lang="hr-HR" sz="2000" b="1">
                <a:solidFill>
                  <a:schemeClr val="accent4"/>
                </a:solidFill>
                <a:latin typeface="Times New Roman" pitchFamily="18" charset="0"/>
              </a:rPr>
              <a:t>k</a:t>
            </a:r>
            <a:r>
              <a:rPr lang="de-DE" sz="2000" b="1">
                <a:solidFill>
                  <a:schemeClr val="accent4"/>
                </a:solidFill>
                <a:latin typeface="Times New Roman" pitchFamily="18" charset="0"/>
              </a:rPr>
              <a:t>orti</a:t>
            </a:r>
            <a:r>
              <a:rPr lang="hr-HR" sz="2000" b="1">
                <a:solidFill>
                  <a:schemeClr val="accent4"/>
                </a:solidFill>
                <a:latin typeface="Times New Roman" pitchFamily="18" charset="0"/>
              </a:rPr>
              <a:t>z</a:t>
            </a:r>
            <a:r>
              <a:rPr lang="de-DE" sz="2000" b="1">
                <a:solidFill>
                  <a:schemeClr val="accent4"/>
                </a:solidFill>
                <a:latin typeface="Times New Roman" pitchFamily="18" charset="0"/>
              </a:rPr>
              <a:t>on</a:t>
            </a:r>
            <a:endParaRPr lang="de-DE" sz="2400">
              <a:solidFill>
                <a:schemeClr val="accent4"/>
              </a:solidFill>
              <a:latin typeface="Times New Roman" pitchFamily="18" charset="0"/>
            </a:endParaRPr>
          </a:p>
        </p:txBody>
      </p:sp>
      <p:sp>
        <p:nvSpPr>
          <p:cNvPr id="110602" name="Rectangle 10"/>
          <p:cNvSpPr>
            <a:spLocks noChangeArrowheads="1"/>
          </p:cNvSpPr>
          <p:nvPr/>
        </p:nvSpPr>
        <p:spPr bwMode="auto">
          <a:xfrm>
            <a:off x="990600" y="2590800"/>
            <a:ext cx="1981200" cy="381000"/>
          </a:xfrm>
          <a:prstGeom prst="rect">
            <a:avLst/>
          </a:prstGeom>
          <a:noFill/>
          <a:ln w="9525">
            <a:noFill/>
            <a:miter lim="800000"/>
            <a:headEnd/>
            <a:tailEnd/>
          </a:ln>
          <a:effectLst/>
        </p:spPr>
        <p:txBody>
          <a:bodyPr wrap="none" anchor="ctr"/>
          <a:lstStyle/>
          <a:p>
            <a:pPr algn="ctr" eaLnBrk="0" hangingPunct="0"/>
            <a:r>
              <a:rPr lang="de-DE" sz="2000" b="1" dirty="0">
                <a:solidFill>
                  <a:schemeClr val="accent4"/>
                </a:solidFill>
                <a:latin typeface="Times New Roman" pitchFamily="18" charset="0"/>
              </a:rPr>
              <a:t>S</a:t>
            </a:r>
            <a:r>
              <a:rPr lang="hr-HR" sz="2000" b="1" dirty="0">
                <a:solidFill>
                  <a:schemeClr val="accent4"/>
                </a:solidFill>
                <a:latin typeface="Times New Roman" pitchFamily="18" charset="0"/>
              </a:rPr>
              <a:t>i</a:t>
            </a:r>
            <a:r>
              <a:rPr lang="de-DE" sz="2000" b="1" dirty="0" err="1">
                <a:solidFill>
                  <a:schemeClr val="accent4"/>
                </a:solidFill>
                <a:latin typeface="Times New Roman" pitchFamily="18" charset="0"/>
              </a:rPr>
              <a:t>mpati</a:t>
            </a:r>
            <a:r>
              <a:rPr lang="hr-HR" sz="2000" b="1" dirty="0">
                <a:solidFill>
                  <a:schemeClr val="accent4"/>
                </a:solidFill>
                <a:latin typeface="Times New Roman" pitchFamily="18" charset="0"/>
              </a:rPr>
              <a:t>k</a:t>
            </a:r>
            <a:r>
              <a:rPr lang="de-DE" sz="2000" b="1" dirty="0" err="1">
                <a:solidFill>
                  <a:schemeClr val="accent4"/>
                </a:solidFill>
                <a:latin typeface="Times New Roman" pitchFamily="18" charset="0"/>
              </a:rPr>
              <a:t>us</a:t>
            </a:r>
            <a:endParaRPr lang="de-DE" sz="2400" dirty="0">
              <a:solidFill>
                <a:schemeClr val="accent4"/>
              </a:solidFill>
              <a:latin typeface="Times New Roman" pitchFamily="18" charset="0"/>
            </a:endParaRPr>
          </a:p>
        </p:txBody>
      </p:sp>
      <p:sp>
        <p:nvSpPr>
          <p:cNvPr id="110603" name="Rectangle 11"/>
          <p:cNvSpPr>
            <a:spLocks noChangeArrowheads="1"/>
          </p:cNvSpPr>
          <p:nvPr/>
        </p:nvSpPr>
        <p:spPr bwMode="auto">
          <a:xfrm>
            <a:off x="990600" y="3581400"/>
            <a:ext cx="2057400" cy="533400"/>
          </a:xfrm>
          <a:prstGeom prst="rect">
            <a:avLst/>
          </a:prstGeom>
          <a:noFill/>
          <a:ln w="9525">
            <a:noFill/>
            <a:miter lim="800000"/>
            <a:headEnd/>
            <a:tailEnd/>
          </a:ln>
          <a:effectLst/>
        </p:spPr>
        <p:txBody>
          <a:bodyPr wrap="none" anchor="ctr"/>
          <a:lstStyle/>
          <a:p>
            <a:pPr algn="ctr" eaLnBrk="0" hangingPunct="0"/>
            <a:r>
              <a:rPr lang="hr-HR" sz="2000" dirty="0">
                <a:solidFill>
                  <a:schemeClr val="accent4"/>
                </a:solidFill>
                <a:latin typeface="Times New Roman" pitchFamily="18" charset="0"/>
              </a:rPr>
              <a:t> Aktivacija </a:t>
            </a:r>
            <a:r>
              <a:rPr lang="hr-HR" sz="2000" dirty="0" err="1">
                <a:solidFill>
                  <a:schemeClr val="accent4"/>
                </a:solidFill>
                <a:latin typeface="Times New Roman" pitchFamily="18" charset="0"/>
              </a:rPr>
              <a:t>adrenala</a:t>
            </a:r>
            <a:endParaRPr lang="de-DE" sz="2400" dirty="0">
              <a:solidFill>
                <a:schemeClr val="accent4"/>
              </a:solidFill>
              <a:latin typeface="Times New Roman" pitchFamily="18" charset="0"/>
            </a:endParaRPr>
          </a:p>
        </p:txBody>
      </p:sp>
      <p:sp>
        <p:nvSpPr>
          <p:cNvPr id="110604" name="Rectangle 12"/>
          <p:cNvSpPr>
            <a:spLocks noChangeArrowheads="1"/>
          </p:cNvSpPr>
          <p:nvPr/>
        </p:nvSpPr>
        <p:spPr bwMode="auto">
          <a:xfrm>
            <a:off x="990600" y="4953000"/>
            <a:ext cx="2667000" cy="457200"/>
          </a:xfrm>
          <a:prstGeom prst="rect">
            <a:avLst/>
          </a:prstGeom>
          <a:noFill/>
          <a:ln w="9525">
            <a:noFill/>
            <a:miter lim="800000"/>
            <a:headEnd/>
            <a:tailEnd/>
          </a:ln>
          <a:effectLst/>
        </p:spPr>
        <p:txBody>
          <a:bodyPr wrap="none" anchor="ctr"/>
          <a:lstStyle/>
          <a:p>
            <a:pPr algn="ctr" eaLnBrk="0" hangingPunct="0"/>
            <a:r>
              <a:rPr lang="de-DE" sz="2000" b="1">
                <a:solidFill>
                  <a:schemeClr val="accent4"/>
                </a:solidFill>
                <a:latin typeface="Times New Roman" pitchFamily="18" charset="0"/>
              </a:rPr>
              <a:t>Adrenalin/Noradrenalin</a:t>
            </a:r>
            <a:endParaRPr lang="de-DE" sz="2400">
              <a:solidFill>
                <a:schemeClr val="accent4"/>
              </a:solidFill>
              <a:latin typeface="Times New Roman" pitchFamily="18" charset="0"/>
            </a:endParaRPr>
          </a:p>
        </p:txBody>
      </p:sp>
      <p:sp>
        <p:nvSpPr>
          <p:cNvPr id="110605" name="Rectangle 13"/>
          <p:cNvSpPr>
            <a:spLocks noChangeArrowheads="1"/>
          </p:cNvSpPr>
          <p:nvPr/>
        </p:nvSpPr>
        <p:spPr bwMode="auto">
          <a:xfrm>
            <a:off x="3124200" y="5791200"/>
            <a:ext cx="2667000" cy="533400"/>
          </a:xfrm>
          <a:prstGeom prst="rect">
            <a:avLst/>
          </a:prstGeom>
          <a:noFill/>
          <a:ln w="9525">
            <a:noFill/>
            <a:miter lim="800000"/>
            <a:headEnd/>
            <a:tailEnd/>
          </a:ln>
          <a:effectLst/>
        </p:spPr>
        <p:txBody>
          <a:bodyPr wrap="none" anchor="ctr"/>
          <a:lstStyle/>
          <a:p>
            <a:pPr algn="ctr" eaLnBrk="0" hangingPunct="0"/>
            <a:r>
              <a:rPr lang="hr-HR" sz="2200" b="1">
                <a:solidFill>
                  <a:schemeClr val="accent4"/>
                </a:solidFill>
                <a:latin typeface="Times New Roman" pitchFamily="18" charset="0"/>
              </a:rPr>
              <a:t> Cirkulacija</a:t>
            </a:r>
            <a:endParaRPr lang="de-DE" sz="2400">
              <a:solidFill>
                <a:schemeClr val="accent4"/>
              </a:solidFill>
              <a:latin typeface="Times New Roman" pitchFamily="18" charset="0"/>
            </a:endParaRPr>
          </a:p>
        </p:txBody>
      </p:sp>
      <p:sp>
        <p:nvSpPr>
          <p:cNvPr id="110606" name="Line 14"/>
          <p:cNvSpPr>
            <a:spLocks noChangeShapeType="1"/>
          </p:cNvSpPr>
          <p:nvPr/>
        </p:nvSpPr>
        <p:spPr bwMode="auto">
          <a:xfrm>
            <a:off x="4495800" y="2667000"/>
            <a:ext cx="0" cy="3810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07" name="Line 15"/>
          <p:cNvSpPr>
            <a:spLocks noChangeShapeType="1"/>
          </p:cNvSpPr>
          <p:nvPr/>
        </p:nvSpPr>
        <p:spPr bwMode="auto">
          <a:xfrm flipH="1">
            <a:off x="2209800" y="2362200"/>
            <a:ext cx="914400" cy="3048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08" name="Line 16"/>
          <p:cNvSpPr>
            <a:spLocks noChangeShapeType="1"/>
          </p:cNvSpPr>
          <p:nvPr/>
        </p:nvSpPr>
        <p:spPr bwMode="auto">
          <a:xfrm>
            <a:off x="5638800" y="2362200"/>
            <a:ext cx="1371600" cy="2286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09" name="Line 17"/>
          <p:cNvSpPr>
            <a:spLocks noChangeShapeType="1"/>
          </p:cNvSpPr>
          <p:nvPr/>
        </p:nvSpPr>
        <p:spPr bwMode="auto">
          <a:xfrm>
            <a:off x="1981200" y="2971800"/>
            <a:ext cx="0" cy="5334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10" name="Line 18"/>
          <p:cNvSpPr>
            <a:spLocks noChangeShapeType="1"/>
          </p:cNvSpPr>
          <p:nvPr/>
        </p:nvSpPr>
        <p:spPr bwMode="auto">
          <a:xfrm>
            <a:off x="1981200" y="4191000"/>
            <a:ext cx="0" cy="7620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11" name="Line 19"/>
          <p:cNvSpPr>
            <a:spLocks noChangeShapeType="1"/>
          </p:cNvSpPr>
          <p:nvPr/>
        </p:nvSpPr>
        <p:spPr bwMode="auto">
          <a:xfrm>
            <a:off x="2133600" y="5410200"/>
            <a:ext cx="1371600" cy="4572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12" name="Line 20"/>
          <p:cNvSpPr>
            <a:spLocks noChangeShapeType="1"/>
          </p:cNvSpPr>
          <p:nvPr/>
        </p:nvSpPr>
        <p:spPr bwMode="auto">
          <a:xfrm>
            <a:off x="7696200" y="2819400"/>
            <a:ext cx="0" cy="6858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13" name="Line 21"/>
          <p:cNvSpPr>
            <a:spLocks noChangeShapeType="1"/>
          </p:cNvSpPr>
          <p:nvPr/>
        </p:nvSpPr>
        <p:spPr bwMode="auto">
          <a:xfrm>
            <a:off x="7696200" y="4114800"/>
            <a:ext cx="0" cy="8382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sp>
        <p:nvSpPr>
          <p:cNvPr id="110614" name="Line 22"/>
          <p:cNvSpPr>
            <a:spLocks noChangeShapeType="1"/>
          </p:cNvSpPr>
          <p:nvPr/>
        </p:nvSpPr>
        <p:spPr bwMode="auto">
          <a:xfrm flipH="1">
            <a:off x="5181600" y="5334000"/>
            <a:ext cx="2362200" cy="533400"/>
          </a:xfrm>
          <a:prstGeom prst="line">
            <a:avLst/>
          </a:prstGeom>
          <a:noFill/>
          <a:ln w="9525">
            <a:solidFill>
              <a:schemeClr val="tx1"/>
            </a:solidFill>
            <a:round/>
            <a:headEnd/>
            <a:tailEnd type="triangle" w="med" len="med"/>
          </a:ln>
          <a:effectLst/>
        </p:spPr>
        <p:txBody>
          <a:bodyPr wrap="none" anchor="ctr"/>
          <a:lstStyle/>
          <a:p>
            <a:endParaRPr lang="hr-HR">
              <a:solidFill>
                <a:schemeClr val="accent4"/>
              </a:solidFill>
            </a:endParaRPr>
          </a:p>
        </p:txBody>
      </p:sp>
      <p:pic>
        <p:nvPicPr>
          <p:cNvPr id="23" name="Picture 22"/>
          <p:cNvPicPr>
            <a:picLocks noChangeAspect="1" noChangeArrowheads="1"/>
          </p:cNvPicPr>
          <p:nvPr/>
        </p:nvPicPr>
        <p:blipFill>
          <a:blip r:embed="rId4"/>
          <a:srcRect/>
          <a:stretch>
            <a:fillRect/>
          </a:stretch>
        </p:blipFill>
        <p:spPr bwMode="auto">
          <a:xfrm>
            <a:off x="0" y="0"/>
            <a:ext cx="904875" cy="930275"/>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357158" y="142852"/>
            <a:ext cx="7632700" cy="707886"/>
          </a:xfrm>
          <a:prstGeom prst="rect">
            <a:avLst/>
          </a:prstGeom>
          <a:noFill/>
        </p:spPr>
        <p:txBody>
          <a:bodyPr>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Utjecaj hormona</a:t>
            </a:r>
            <a:endParaRPr lang="hr-HR" sz="40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grpSp>
        <p:nvGrpSpPr>
          <p:cNvPr id="12" name="Group 3"/>
          <p:cNvGrpSpPr>
            <a:grpSpLocks/>
          </p:cNvGrpSpPr>
          <p:nvPr/>
        </p:nvGrpSpPr>
        <p:grpSpPr bwMode="auto">
          <a:xfrm>
            <a:off x="357158" y="1214422"/>
            <a:ext cx="7467600" cy="4648200"/>
            <a:chOff x="672" y="1104"/>
            <a:chExt cx="4704" cy="2928"/>
          </a:xfrm>
        </p:grpSpPr>
        <p:sp>
          <p:nvSpPr>
            <p:cNvPr id="13" name="Rectangle 4"/>
            <p:cNvSpPr>
              <a:spLocks noChangeArrowheads="1"/>
            </p:cNvSpPr>
            <p:nvPr/>
          </p:nvSpPr>
          <p:spPr bwMode="auto">
            <a:xfrm>
              <a:off x="672" y="1104"/>
              <a:ext cx="1296" cy="624"/>
            </a:xfrm>
            <a:prstGeom prst="rect">
              <a:avLst/>
            </a:prstGeom>
            <a:solidFill>
              <a:srgbClr val="FF33CC"/>
            </a:solidFill>
            <a:ln w="9525">
              <a:solidFill>
                <a:schemeClr val="tx1"/>
              </a:solidFill>
              <a:miter lim="800000"/>
              <a:headEnd/>
              <a:tailEnd/>
            </a:ln>
            <a:effectLst/>
          </p:spPr>
          <p:txBody>
            <a:bodyPr wrap="none" anchor="ctr"/>
            <a:lstStyle/>
            <a:p>
              <a:pPr algn="ctr" eaLnBrk="0" hangingPunct="0"/>
              <a:r>
                <a:rPr lang="de-DE" sz="2400" b="1" dirty="0">
                  <a:solidFill>
                    <a:schemeClr val="accent4"/>
                  </a:solidFill>
                  <a:latin typeface="Times New Roman" pitchFamily="18" charset="0"/>
                </a:rPr>
                <a:t>Adrenalin</a:t>
              </a:r>
            </a:p>
            <a:p>
              <a:pPr algn="ctr" eaLnBrk="0" hangingPunct="0"/>
              <a:r>
                <a:rPr lang="de-DE" sz="2400" b="1" dirty="0">
                  <a:solidFill>
                    <a:schemeClr val="accent4"/>
                  </a:solidFill>
                  <a:latin typeface="Times New Roman" pitchFamily="18" charset="0"/>
                </a:rPr>
                <a:t>Noradrenalin</a:t>
              </a:r>
              <a:endParaRPr lang="de-DE" sz="2400" dirty="0">
                <a:solidFill>
                  <a:schemeClr val="accent4"/>
                </a:solidFill>
                <a:latin typeface="Times New Roman" pitchFamily="18" charset="0"/>
              </a:endParaRPr>
            </a:p>
          </p:txBody>
        </p:sp>
        <p:sp>
          <p:nvSpPr>
            <p:cNvPr id="16" name="Rectangle 5"/>
            <p:cNvSpPr>
              <a:spLocks noChangeArrowheads="1"/>
            </p:cNvSpPr>
            <p:nvPr/>
          </p:nvSpPr>
          <p:spPr bwMode="auto">
            <a:xfrm>
              <a:off x="3984" y="1104"/>
              <a:ext cx="1344" cy="624"/>
            </a:xfrm>
            <a:prstGeom prst="rect">
              <a:avLst/>
            </a:prstGeom>
            <a:solidFill>
              <a:srgbClr val="FF33CC"/>
            </a:solidFill>
            <a:ln w="9525">
              <a:solidFill>
                <a:schemeClr val="tx1"/>
              </a:solidFill>
              <a:miter lim="800000"/>
              <a:headEnd/>
              <a:tailEnd/>
            </a:ln>
            <a:effectLst/>
          </p:spPr>
          <p:txBody>
            <a:bodyPr wrap="none" anchor="ctr"/>
            <a:lstStyle/>
            <a:p>
              <a:pPr algn="ctr" eaLnBrk="0" hangingPunct="0"/>
              <a:r>
                <a:rPr lang="hr-HR" sz="2400" b="1">
                  <a:solidFill>
                    <a:schemeClr val="accent4"/>
                  </a:solidFill>
                  <a:latin typeface="Times New Roman" pitchFamily="18" charset="0"/>
                </a:rPr>
                <a:t> Kortizol</a:t>
              </a:r>
              <a:endParaRPr lang="de-DE" sz="2400" b="1">
                <a:solidFill>
                  <a:schemeClr val="accent4"/>
                </a:solidFill>
                <a:latin typeface="Times New Roman" pitchFamily="18" charset="0"/>
              </a:endParaRPr>
            </a:p>
          </p:txBody>
        </p:sp>
        <p:sp>
          <p:nvSpPr>
            <p:cNvPr id="17" name="Rectangle 6"/>
            <p:cNvSpPr>
              <a:spLocks noChangeArrowheads="1"/>
            </p:cNvSpPr>
            <p:nvPr/>
          </p:nvSpPr>
          <p:spPr bwMode="auto">
            <a:xfrm>
              <a:off x="2352" y="1104"/>
              <a:ext cx="1296" cy="624"/>
            </a:xfrm>
            <a:prstGeom prst="rect">
              <a:avLst/>
            </a:prstGeom>
            <a:solidFill>
              <a:srgbClr val="FF33CC"/>
            </a:solidFill>
            <a:ln w="9525">
              <a:solidFill>
                <a:schemeClr val="tx1"/>
              </a:solidFill>
              <a:miter lim="800000"/>
              <a:headEnd/>
              <a:tailEnd/>
            </a:ln>
            <a:effectLst/>
          </p:spPr>
          <p:txBody>
            <a:bodyPr wrap="none" anchor="ctr"/>
            <a:lstStyle/>
            <a:p>
              <a:pPr algn="ctr" eaLnBrk="0" hangingPunct="0"/>
              <a:r>
                <a:rPr lang="hr-HR" sz="2400" b="1">
                  <a:solidFill>
                    <a:schemeClr val="accent4"/>
                  </a:solidFill>
                  <a:latin typeface="Times New Roman" pitchFamily="18" charset="0"/>
                </a:rPr>
                <a:t> Razine hormona</a:t>
              </a:r>
            </a:p>
            <a:p>
              <a:pPr algn="ctr" eaLnBrk="0" hangingPunct="0"/>
              <a:r>
                <a:rPr lang="hr-HR" sz="2400" b="1">
                  <a:solidFill>
                    <a:schemeClr val="accent4"/>
                  </a:solidFill>
                  <a:latin typeface="Times New Roman" pitchFamily="18" charset="0"/>
                </a:rPr>
                <a:t>U mozgu</a:t>
              </a:r>
              <a:endParaRPr lang="de-DE" sz="2400" b="1">
                <a:solidFill>
                  <a:schemeClr val="accent4"/>
                </a:solidFill>
                <a:latin typeface="Times New Roman" pitchFamily="18" charset="0"/>
              </a:endParaRPr>
            </a:p>
            <a:p>
              <a:pPr algn="ctr" eaLnBrk="0" hangingPunct="0"/>
              <a:r>
                <a:rPr lang="de-DE" sz="2400" b="1">
                  <a:solidFill>
                    <a:schemeClr val="accent4"/>
                  </a:solidFill>
                  <a:latin typeface="Times New Roman" pitchFamily="18" charset="0"/>
                </a:rPr>
                <a:t>CRF</a:t>
              </a:r>
            </a:p>
          </p:txBody>
        </p:sp>
        <p:sp>
          <p:nvSpPr>
            <p:cNvPr id="18" name="AutoShape 7"/>
            <p:cNvSpPr>
              <a:spLocks noChangeArrowheads="1"/>
            </p:cNvSpPr>
            <p:nvPr/>
          </p:nvSpPr>
          <p:spPr bwMode="auto">
            <a:xfrm>
              <a:off x="1104" y="1728"/>
              <a:ext cx="336" cy="1104"/>
            </a:xfrm>
            <a:prstGeom prst="downArrow">
              <a:avLst>
                <a:gd name="adj1" fmla="val 50000"/>
                <a:gd name="adj2" fmla="val 82143"/>
              </a:avLst>
            </a:prstGeom>
            <a:solidFill>
              <a:srgbClr val="666699"/>
            </a:solidFill>
            <a:ln w="9525">
              <a:solidFill>
                <a:schemeClr val="tx1"/>
              </a:solidFill>
              <a:miter lim="800000"/>
              <a:headEnd/>
              <a:tailEnd/>
            </a:ln>
            <a:effectLst/>
          </p:spPr>
          <p:txBody>
            <a:bodyPr wrap="none" anchor="ctr"/>
            <a:lstStyle/>
            <a:p>
              <a:endParaRPr lang="hr-HR">
                <a:solidFill>
                  <a:schemeClr val="accent4"/>
                </a:solidFill>
              </a:endParaRPr>
            </a:p>
          </p:txBody>
        </p:sp>
        <p:sp>
          <p:nvSpPr>
            <p:cNvPr id="19" name="AutoShape 8"/>
            <p:cNvSpPr>
              <a:spLocks noChangeArrowheads="1"/>
            </p:cNvSpPr>
            <p:nvPr/>
          </p:nvSpPr>
          <p:spPr bwMode="auto">
            <a:xfrm>
              <a:off x="2784" y="1728"/>
              <a:ext cx="336" cy="144"/>
            </a:xfrm>
            <a:prstGeom prst="downArrow">
              <a:avLst>
                <a:gd name="adj1" fmla="val 50000"/>
                <a:gd name="adj2" fmla="val 25000"/>
              </a:avLst>
            </a:prstGeom>
            <a:solidFill>
              <a:srgbClr val="666699"/>
            </a:solidFill>
            <a:ln w="9525">
              <a:solidFill>
                <a:schemeClr val="tx1"/>
              </a:solidFill>
              <a:miter lim="800000"/>
              <a:headEnd/>
              <a:tailEnd/>
            </a:ln>
            <a:effectLst/>
          </p:spPr>
          <p:txBody>
            <a:bodyPr wrap="none" anchor="ctr"/>
            <a:lstStyle/>
            <a:p>
              <a:endParaRPr lang="hr-HR">
                <a:solidFill>
                  <a:schemeClr val="accent4"/>
                </a:solidFill>
              </a:endParaRPr>
            </a:p>
          </p:txBody>
        </p:sp>
        <p:sp>
          <p:nvSpPr>
            <p:cNvPr id="20" name="AutoShape 9"/>
            <p:cNvSpPr>
              <a:spLocks noChangeArrowheads="1"/>
            </p:cNvSpPr>
            <p:nvPr/>
          </p:nvSpPr>
          <p:spPr bwMode="auto">
            <a:xfrm>
              <a:off x="4416" y="1728"/>
              <a:ext cx="336" cy="1200"/>
            </a:xfrm>
            <a:prstGeom prst="downArrow">
              <a:avLst>
                <a:gd name="adj1" fmla="val 50000"/>
                <a:gd name="adj2" fmla="val 89286"/>
              </a:avLst>
            </a:prstGeom>
            <a:solidFill>
              <a:srgbClr val="666699"/>
            </a:solidFill>
            <a:ln w="9525">
              <a:solidFill>
                <a:schemeClr val="tx1"/>
              </a:solidFill>
              <a:miter lim="800000"/>
              <a:headEnd/>
              <a:tailEnd/>
            </a:ln>
            <a:effectLst/>
          </p:spPr>
          <p:txBody>
            <a:bodyPr wrap="none" anchor="ctr"/>
            <a:lstStyle/>
            <a:p>
              <a:endParaRPr lang="hr-HR">
                <a:solidFill>
                  <a:schemeClr val="accent4"/>
                </a:solidFill>
              </a:endParaRPr>
            </a:p>
          </p:txBody>
        </p:sp>
        <p:sp>
          <p:nvSpPr>
            <p:cNvPr id="21" name="Rectangle 10"/>
            <p:cNvSpPr>
              <a:spLocks noChangeArrowheads="1"/>
            </p:cNvSpPr>
            <p:nvPr/>
          </p:nvSpPr>
          <p:spPr bwMode="auto">
            <a:xfrm>
              <a:off x="720" y="2880"/>
              <a:ext cx="2064" cy="1152"/>
            </a:xfrm>
            <a:prstGeom prst="rect">
              <a:avLst/>
            </a:prstGeom>
            <a:solidFill>
              <a:srgbClr val="FF9966"/>
            </a:solidFill>
            <a:ln w="9525">
              <a:solidFill>
                <a:schemeClr val="tx1"/>
              </a:solidFill>
              <a:miter lim="800000"/>
              <a:headEnd/>
              <a:tailEnd/>
            </a:ln>
            <a:effectLst/>
          </p:spPr>
          <p:txBody>
            <a:bodyPr wrap="none" anchor="ctr"/>
            <a:lstStyle/>
            <a:p>
              <a:pPr eaLnBrk="0" hangingPunct="0"/>
              <a:r>
                <a:rPr lang="hr-HR" b="1">
                  <a:solidFill>
                    <a:schemeClr val="accent4"/>
                  </a:solidFill>
                  <a:latin typeface="Times New Roman" pitchFamily="18" charset="0"/>
                </a:rPr>
                <a:t> Ubrzanje rada srca</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 Povišeni krvni pritisak</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 Ubrzano disanje</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 Napeti mišići</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 Otpuštanje glukoze</a:t>
              </a:r>
              <a:endParaRPr lang="de-DE" sz="2400">
                <a:solidFill>
                  <a:schemeClr val="accent4"/>
                </a:solidFill>
                <a:latin typeface="Times New Roman" pitchFamily="18" charset="0"/>
              </a:endParaRPr>
            </a:p>
          </p:txBody>
        </p:sp>
        <p:sp>
          <p:nvSpPr>
            <p:cNvPr id="22" name="Rectangle 11"/>
            <p:cNvSpPr>
              <a:spLocks noChangeArrowheads="1"/>
            </p:cNvSpPr>
            <p:nvPr/>
          </p:nvSpPr>
          <p:spPr bwMode="auto">
            <a:xfrm>
              <a:off x="3168" y="2928"/>
              <a:ext cx="2208" cy="1104"/>
            </a:xfrm>
            <a:prstGeom prst="rect">
              <a:avLst/>
            </a:prstGeom>
            <a:solidFill>
              <a:srgbClr val="FF9966"/>
            </a:solidFill>
            <a:ln w="9525">
              <a:solidFill>
                <a:schemeClr val="tx1"/>
              </a:solidFill>
              <a:miter lim="800000"/>
              <a:headEnd/>
              <a:tailEnd/>
            </a:ln>
            <a:effectLst/>
          </p:spPr>
          <p:txBody>
            <a:bodyPr wrap="none" anchor="ctr"/>
            <a:lstStyle/>
            <a:p>
              <a:pPr eaLnBrk="0" hangingPunct="0"/>
              <a:r>
                <a:rPr lang="hr-HR" b="1">
                  <a:solidFill>
                    <a:schemeClr val="accent4"/>
                  </a:solidFill>
                  <a:latin typeface="Times New Roman" pitchFamily="18" charset="0"/>
                </a:rPr>
                <a:t> Blokiranje:</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Probave</a:t>
              </a:r>
              <a:r>
                <a:rPr lang="de-DE" b="1">
                  <a:solidFill>
                    <a:schemeClr val="accent4"/>
                  </a:solidFill>
                  <a:latin typeface="Times New Roman" pitchFamily="18" charset="0"/>
                </a:rPr>
                <a:t> </a:t>
              </a:r>
            </a:p>
            <a:p>
              <a:pPr eaLnBrk="0" hangingPunct="0"/>
              <a:r>
                <a:rPr lang="de-DE" b="1">
                  <a:solidFill>
                    <a:schemeClr val="accent4"/>
                  </a:solidFill>
                  <a:latin typeface="Times New Roman" pitchFamily="18" charset="0"/>
                </a:rPr>
                <a:t>Se</a:t>
              </a:r>
              <a:r>
                <a:rPr lang="hr-HR" b="1">
                  <a:solidFill>
                    <a:schemeClr val="accent4"/>
                  </a:solidFill>
                  <a:latin typeface="Times New Roman" pitchFamily="18" charset="0"/>
                </a:rPr>
                <a:t>ksualnih</a:t>
              </a:r>
              <a:r>
                <a:rPr lang="de-DE" b="1">
                  <a:solidFill>
                    <a:schemeClr val="accent4"/>
                  </a:solidFill>
                  <a:latin typeface="Times New Roman" pitchFamily="18" charset="0"/>
                </a:rPr>
                <a:t> fun</a:t>
              </a:r>
              <a:r>
                <a:rPr lang="hr-HR" b="1">
                  <a:solidFill>
                    <a:schemeClr val="accent4"/>
                  </a:solidFill>
                  <a:latin typeface="Times New Roman" pitchFamily="18" charset="0"/>
                </a:rPr>
                <a:t>kcija</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Porast</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Koagulacije krvi </a:t>
              </a:r>
              <a:endParaRPr lang="de-DE" b="1">
                <a:solidFill>
                  <a:schemeClr val="accent4"/>
                </a:solidFill>
                <a:latin typeface="Times New Roman" pitchFamily="18" charset="0"/>
              </a:endParaRPr>
            </a:p>
            <a:p>
              <a:pPr eaLnBrk="0" hangingPunct="0"/>
              <a:r>
                <a:rPr lang="hr-HR" b="1">
                  <a:solidFill>
                    <a:schemeClr val="accent4"/>
                  </a:solidFill>
                  <a:latin typeface="Times New Roman" pitchFamily="18" charset="0"/>
                </a:rPr>
                <a:t>Broja crvenih krvnih zrnaca </a:t>
              </a:r>
              <a:endParaRPr lang="de-DE" sz="2400">
                <a:solidFill>
                  <a:schemeClr val="accent4"/>
                </a:solidFill>
                <a:latin typeface="Times New Roman" pitchFamily="18" charset="0"/>
              </a:endParaRPr>
            </a:p>
          </p:txBody>
        </p:sp>
        <p:sp>
          <p:nvSpPr>
            <p:cNvPr id="23" name="Oval 12"/>
            <p:cNvSpPr>
              <a:spLocks noChangeArrowheads="1"/>
            </p:cNvSpPr>
            <p:nvPr/>
          </p:nvSpPr>
          <p:spPr bwMode="auto">
            <a:xfrm>
              <a:off x="2256" y="1872"/>
              <a:ext cx="1440" cy="432"/>
            </a:xfrm>
            <a:prstGeom prst="ellipse">
              <a:avLst/>
            </a:prstGeom>
            <a:solidFill>
              <a:srgbClr val="FFFF99"/>
            </a:solidFill>
            <a:ln w="9525">
              <a:solidFill>
                <a:schemeClr val="tx1"/>
              </a:solidFill>
              <a:round/>
              <a:headEnd/>
              <a:tailEnd/>
            </a:ln>
            <a:effectLst/>
          </p:spPr>
          <p:txBody>
            <a:bodyPr wrap="none" anchor="ctr"/>
            <a:lstStyle/>
            <a:p>
              <a:pPr algn="ctr" eaLnBrk="0" hangingPunct="0"/>
              <a:r>
                <a:rPr lang="hr-HR" b="1">
                  <a:solidFill>
                    <a:schemeClr val="accent4"/>
                  </a:solidFill>
                  <a:latin typeface="Times New Roman" pitchFamily="18" charset="0"/>
                </a:rPr>
                <a:t> Blokirane sinapse</a:t>
              </a:r>
              <a:endParaRPr lang="de-DE" sz="2400">
                <a:solidFill>
                  <a:schemeClr val="accent4"/>
                </a:solidFill>
                <a:latin typeface="Times New Roman" pitchFamily="18" charset="0"/>
              </a:endParaRPr>
            </a:p>
          </p:txBody>
        </p:sp>
        <p:sp>
          <p:nvSpPr>
            <p:cNvPr id="24" name="AutoShape 13"/>
            <p:cNvSpPr>
              <a:spLocks noChangeArrowheads="1"/>
            </p:cNvSpPr>
            <p:nvPr/>
          </p:nvSpPr>
          <p:spPr bwMode="auto">
            <a:xfrm>
              <a:off x="2784" y="2304"/>
              <a:ext cx="336" cy="144"/>
            </a:xfrm>
            <a:prstGeom prst="downArrow">
              <a:avLst>
                <a:gd name="adj1" fmla="val 50000"/>
                <a:gd name="adj2" fmla="val 25000"/>
              </a:avLst>
            </a:prstGeom>
            <a:solidFill>
              <a:srgbClr val="666699"/>
            </a:solidFill>
            <a:ln w="9525">
              <a:solidFill>
                <a:schemeClr val="tx1"/>
              </a:solidFill>
              <a:miter lim="800000"/>
              <a:headEnd/>
              <a:tailEnd/>
            </a:ln>
            <a:effectLst/>
          </p:spPr>
          <p:txBody>
            <a:bodyPr wrap="none" anchor="ctr"/>
            <a:lstStyle/>
            <a:p>
              <a:endParaRPr lang="hr-HR">
                <a:solidFill>
                  <a:schemeClr val="accent4"/>
                </a:solidFill>
              </a:endParaRPr>
            </a:p>
          </p:txBody>
        </p:sp>
        <p:sp>
          <p:nvSpPr>
            <p:cNvPr id="25" name="Rectangle 14"/>
            <p:cNvSpPr>
              <a:spLocks noChangeArrowheads="1"/>
            </p:cNvSpPr>
            <p:nvPr/>
          </p:nvSpPr>
          <p:spPr bwMode="auto">
            <a:xfrm>
              <a:off x="2448" y="2448"/>
              <a:ext cx="1008" cy="240"/>
            </a:xfrm>
            <a:prstGeom prst="rect">
              <a:avLst/>
            </a:prstGeom>
            <a:solidFill>
              <a:srgbClr val="99CCFF"/>
            </a:solidFill>
            <a:ln w="9525">
              <a:solidFill>
                <a:schemeClr val="tx1"/>
              </a:solidFill>
              <a:miter lim="800000"/>
              <a:headEnd/>
              <a:tailEnd/>
            </a:ln>
            <a:effectLst/>
          </p:spPr>
          <p:txBody>
            <a:bodyPr wrap="none" anchor="ctr"/>
            <a:lstStyle/>
            <a:p>
              <a:pPr algn="ctr" eaLnBrk="0" hangingPunct="0"/>
              <a:r>
                <a:rPr lang="hr-HR" b="1">
                  <a:solidFill>
                    <a:schemeClr val="accent4"/>
                  </a:solidFill>
                  <a:latin typeface="Times New Roman" pitchFamily="18" charset="0"/>
                </a:rPr>
                <a:t> Blokirano </a:t>
              </a:r>
            </a:p>
            <a:p>
              <a:pPr algn="ctr" eaLnBrk="0" hangingPunct="0"/>
              <a:r>
                <a:rPr lang="hr-HR" b="1">
                  <a:solidFill>
                    <a:schemeClr val="accent4"/>
                  </a:solidFill>
                  <a:latin typeface="Times New Roman" pitchFamily="18" charset="0"/>
                </a:rPr>
                <a:t>razmišljanje</a:t>
              </a:r>
              <a:endParaRPr lang="de-DE" sz="2400">
                <a:solidFill>
                  <a:schemeClr val="accent4"/>
                </a:solidFill>
                <a:latin typeface="Times New Roman" pitchFamily="18" charset="0"/>
              </a:endParaRPr>
            </a:p>
          </p:txBody>
        </p:sp>
      </p:grpSp>
    </p:spTree>
  </p:cSld>
  <p:clrMapOvr>
    <a:masterClrMapping/>
  </p:clrMapOvr>
  <p:transition advTm="10578">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830997"/>
          </a:xfrm>
          <a:prstGeom prst="rect">
            <a:avLst/>
          </a:prstGeom>
          <a:noFill/>
        </p:spPr>
        <p:txBody>
          <a:bodyPr>
            <a:spAutoFit/>
          </a:bodyPr>
          <a:lstStyle/>
          <a:p>
            <a:pPr>
              <a:defRPr/>
            </a:pPr>
            <a:r>
              <a:rPr lang="hr-HR" sz="48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Tjelesne posljedice</a:t>
            </a:r>
            <a:endParaRPr lang="hr-HR" sz="48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3539430"/>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povišeni puls i krvni </a:t>
            </a:r>
          </a:p>
          <a:p>
            <a:pPr>
              <a:buFont typeface="Arial" pitchFamily="34" charset="0"/>
              <a:buChar char="•"/>
            </a:pPr>
            <a:r>
              <a:rPr lang="hr-HR" sz="3200" dirty="0" smtClean="0">
                <a:solidFill>
                  <a:schemeClr val="accent4"/>
                </a:solidFill>
                <a:latin typeface="Arial" pitchFamily="34" charset="0"/>
                <a:cs typeface="Arial" pitchFamily="34" charset="0"/>
              </a:rPr>
              <a:t> poremećaji spavanja</a:t>
            </a:r>
          </a:p>
          <a:p>
            <a:pPr>
              <a:buFont typeface="Arial" pitchFamily="34" charset="0"/>
              <a:buChar char="•"/>
            </a:pPr>
            <a:r>
              <a:rPr lang="hr-HR" sz="3200" dirty="0" smtClean="0">
                <a:solidFill>
                  <a:schemeClr val="accent4"/>
                </a:solidFill>
                <a:latin typeface="Arial" pitchFamily="34" charset="0"/>
                <a:cs typeface="Arial" pitchFamily="34" charset="0"/>
              </a:rPr>
              <a:t> glavobolje </a:t>
            </a:r>
          </a:p>
          <a:p>
            <a:pPr>
              <a:buFont typeface="Arial" pitchFamily="34" charset="0"/>
              <a:buChar char="•"/>
            </a:pPr>
            <a:r>
              <a:rPr lang="hr-HR" sz="3200" dirty="0" smtClean="0">
                <a:solidFill>
                  <a:schemeClr val="accent4"/>
                </a:solidFill>
                <a:latin typeface="Arial" pitchFamily="34" charset="0"/>
                <a:cs typeface="Arial" pitchFamily="34" charset="0"/>
              </a:rPr>
              <a:t> želučani problemi </a:t>
            </a:r>
          </a:p>
          <a:p>
            <a:pPr>
              <a:buFont typeface="Arial" pitchFamily="34" charset="0"/>
              <a:buChar char="•"/>
            </a:pPr>
            <a:r>
              <a:rPr lang="hr-HR" sz="3200" dirty="0" smtClean="0">
                <a:solidFill>
                  <a:schemeClr val="accent4"/>
                </a:solidFill>
                <a:latin typeface="Arial" pitchFamily="34" charset="0"/>
                <a:cs typeface="Arial" pitchFamily="34" charset="0"/>
              </a:rPr>
              <a:t> kožne reakcije</a:t>
            </a:r>
          </a:p>
          <a:p>
            <a:pPr>
              <a:buFont typeface="Arial" pitchFamily="34" charset="0"/>
              <a:buChar char="•"/>
            </a:pPr>
            <a:r>
              <a:rPr lang="hr-HR" sz="3200" dirty="0" smtClean="0">
                <a:solidFill>
                  <a:schemeClr val="accent4"/>
                </a:solidFill>
                <a:latin typeface="Arial" pitchFamily="34" charset="0"/>
                <a:cs typeface="Arial" pitchFamily="34" charset="0"/>
              </a:rPr>
              <a:t> iscrpljenost</a:t>
            </a:r>
          </a:p>
          <a:p>
            <a:pPr>
              <a:buFont typeface="Arial" pitchFamily="34" charset="0"/>
              <a:buChar char="•"/>
            </a:pPr>
            <a:r>
              <a:rPr lang="hr-HR" sz="3200" dirty="0" smtClean="0">
                <a:solidFill>
                  <a:schemeClr val="accent4"/>
                </a:solidFill>
                <a:latin typeface="Arial" pitchFamily="34" charset="0"/>
                <a:cs typeface="Arial" pitchFamily="34" charset="0"/>
              </a:rPr>
              <a:t> seksualna neaktivnost </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69441"/>
          </a:xfrm>
          <a:prstGeom prst="rect">
            <a:avLst/>
          </a:prstGeom>
          <a:noFill/>
        </p:spPr>
        <p:txBody>
          <a:bodyPr>
            <a:spAutoFit/>
          </a:bodyPr>
          <a:lstStyle/>
          <a:p>
            <a:pPr>
              <a:defRPr/>
            </a:pP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Kognitivne posljedice</a:t>
            </a:r>
            <a:endParaRPr lang="hr-HR" sz="44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2554545"/>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zbunjenost </a:t>
            </a:r>
          </a:p>
          <a:p>
            <a:pPr>
              <a:buFont typeface="Arial" pitchFamily="34" charset="0"/>
              <a:buChar char="•"/>
            </a:pPr>
            <a:r>
              <a:rPr lang="hr-HR" sz="3200" dirty="0" smtClean="0">
                <a:solidFill>
                  <a:schemeClr val="accent4"/>
                </a:solidFill>
                <a:latin typeface="Arial" pitchFamily="34" charset="0"/>
                <a:cs typeface="Arial" pitchFamily="34" charset="0"/>
              </a:rPr>
              <a:t> problemi kod donošenja odluka</a:t>
            </a:r>
          </a:p>
          <a:p>
            <a:pPr>
              <a:buFont typeface="Arial" pitchFamily="34" charset="0"/>
              <a:buChar char="•"/>
            </a:pPr>
            <a:r>
              <a:rPr lang="hr-HR" sz="3200" dirty="0" smtClean="0">
                <a:solidFill>
                  <a:schemeClr val="accent4"/>
                </a:solidFill>
                <a:latin typeface="Arial" pitchFamily="34" charset="0"/>
                <a:cs typeface="Arial" pitchFamily="34" charset="0"/>
              </a:rPr>
              <a:t> poremećaji koncentracije</a:t>
            </a:r>
          </a:p>
          <a:p>
            <a:pPr>
              <a:buFont typeface="Arial" pitchFamily="34" charset="0"/>
              <a:buChar char="•"/>
            </a:pPr>
            <a:r>
              <a:rPr lang="hr-HR" sz="3200" dirty="0" smtClean="0">
                <a:solidFill>
                  <a:schemeClr val="accent4"/>
                </a:solidFill>
                <a:latin typeface="Arial" pitchFamily="34" charset="0"/>
                <a:cs typeface="Arial" pitchFamily="34" charset="0"/>
              </a:rPr>
              <a:t> rupe</a:t>
            </a:r>
            <a:r>
              <a:rPr lang="en-US" sz="3200" dirty="0" smtClean="0">
                <a:solidFill>
                  <a:schemeClr val="accent4"/>
                </a:solidFill>
                <a:latin typeface="Arial" pitchFamily="34" charset="0"/>
                <a:cs typeface="Arial" pitchFamily="34" charset="0"/>
              </a:rPr>
              <a:t> </a:t>
            </a:r>
            <a:r>
              <a:rPr lang="en-US" sz="3200" dirty="0" smtClean="0">
                <a:solidFill>
                  <a:schemeClr val="accent4"/>
                </a:solidFill>
                <a:latin typeface="Arial" pitchFamily="34" charset="0"/>
                <a:cs typeface="Arial" pitchFamily="34" charset="0"/>
              </a:rPr>
              <a:t>u </a:t>
            </a:r>
            <a:r>
              <a:rPr lang="hr-HR" sz="3200" dirty="0" smtClean="0">
                <a:solidFill>
                  <a:schemeClr val="accent4"/>
                </a:solidFill>
                <a:latin typeface="Arial" pitchFamily="34" charset="0"/>
                <a:cs typeface="Arial" pitchFamily="34" charset="0"/>
              </a:rPr>
              <a:t>pamćenju</a:t>
            </a:r>
            <a:r>
              <a:rPr lang="en-US" sz="3200" dirty="0" smtClean="0">
                <a:solidFill>
                  <a:schemeClr val="accent4"/>
                </a:solidFill>
                <a:latin typeface="Arial" pitchFamily="34" charset="0"/>
                <a:cs typeface="Arial" pitchFamily="34" charset="0"/>
              </a:rPr>
              <a:t> </a:t>
            </a:r>
            <a:r>
              <a:rPr lang="hr-HR" sz="3200" dirty="0" smtClean="0">
                <a:solidFill>
                  <a:schemeClr val="accent4"/>
                </a:solidFill>
                <a:latin typeface="Arial" pitchFamily="34" charset="0"/>
                <a:cs typeface="Arial" pitchFamily="34" charset="0"/>
              </a:rPr>
              <a:t>i sjećanju</a:t>
            </a:r>
          </a:p>
          <a:p>
            <a:pPr>
              <a:buFont typeface="Arial" pitchFamily="34" charset="0"/>
              <a:buChar char="•"/>
            </a:pPr>
            <a:r>
              <a:rPr lang="hr-HR" sz="3200" dirty="0" smtClean="0">
                <a:solidFill>
                  <a:schemeClr val="accent4"/>
                </a:solidFill>
                <a:latin typeface="Arial" pitchFamily="34" charset="0"/>
                <a:cs typeface="Arial" pitchFamily="34" charset="0"/>
              </a:rPr>
              <a:t> promijenjena moć opažanja </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69441"/>
          </a:xfrm>
          <a:prstGeom prst="rect">
            <a:avLst/>
          </a:prstGeom>
          <a:noFill/>
        </p:spPr>
        <p:txBody>
          <a:bodyPr>
            <a:spAutoFit/>
          </a:bodyPr>
          <a:lstStyle/>
          <a:p>
            <a:pPr>
              <a:defRPr/>
            </a:pP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Emotivne posljedice</a:t>
            </a:r>
            <a:endParaRPr lang="hr-HR" sz="44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3046988"/>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strah - nesigurnost </a:t>
            </a:r>
          </a:p>
          <a:p>
            <a:pPr>
              <a:buFont typeface="Arial" pitchFamily="34" charset="0"/>
              <a:buChar char="•"/>
            </a:pPr>
            <a:r>
              <a:rPr lang="hr-HR" sz="3200" dirty="0" smtClean="0">
                <a:solidFill>
                  <a:schemeClr val="accent4"/>
                </a:solidFill>
                <a:latin typeface="Arial" pitchFamily="34" charset="0"/>
                <a:cs typeface="Arial" pitchFamily="34" charset="0"/>
              </a:rPr>
              <a:t> osjećaji krivice</a:t>
            </a:r>
          </a:p>
          <a:p>
            <a:pPr>
              <a:buFont typeface="Arial" pitchFamily="34" charset="0"/>
              <a:buChar char="•"/>
            </a:pPr>
            <a:r>
              <a:rPr lang="hr-HR" sz="3200" dirty="0" smtClean="0">
                <a:solidFill>
                  <a:schemeClr val="accent4"/>
                </a:solidFill>
                <a:latin typeface="Arial" pitchFamily="34" charset="0"/>
                <a:cs typeface="Arial" pitchFamily="34" charset="0"/>
              </a:rPr>
              <a:t> bespomoćnost </a:t>
            </a:r>
          </a:p>
          <a:p>
            <a:pPr>
              <a:buFont typeface="Arial" pitchFamily="34" charset="0"/>
              <a:buChar char="•"/>
            </a:pPr>
            <a:r>
              <a:rPr lang="hr-HR" sz="3200" dirty="0" smtClean="0">
                <a:solidFill>
                  <a:schemeClr val="accent4"/>
                </a:solidFill>
                <a:latin typeface="Arial" pitchFamily="34" charset="0"/>
                <a:cs typeface="Arial" pitchFamily="34" charset="0"/>
              </a:rPr>
              <a:t> razdražljivost – napadi bijesa </a:t>
            </a:r>
          </a:p>
          <a:p>
            <a:pPr>
              <a:buFont typeface="Arial" pitchFamily="34" charset="0"/>
              <a:buChar char="•"/>
            </a:pPr>
            <a:r>
              <a:rPr lang="hr-HR" sz="3200" dirty="0" smtClean="0">
                <a:solidFill>
                  <a:schemeClr val="accent4"/>
                </a:solidFill>
                <a:latin typeface="Arial" pitchFamily="34" charset="0"/>
                <a:cs typeface="Arial" pitchFamily="34" charset="0"/>
              </a:rPr>
              <a:t> emotivna otupljenost - apatija</a:t>
            </a:r>
          </a:p>
          <a:p>
            <a:pPr>
              <a:buFont typeface="Arial" pitchFamily="34" charset="0"/>
              <a:buChar char="•"/>
            </a:pPr>
            <a:r>
              <a:rPr lang="hr-HR" sz="3200" dirty="0" smtClean="0">
                <a:solidFill>
                  <a:schemeClr val="accent4"/>
                </a:solidFill>
                <a:latin typeface="Arial" pitchFamily="34" charset="0"/>
                <a:cs typeface="Arial" pitchFamily="34" charset="0"/>
              </a:rPr>
              <a:t> tuga - depresija </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69441"/>
          </a:xfrm>
          <a:prstGeom prst="rect">
            <a:avLst/>
          </a:prstGeom>
          <a:noFill/>
        </p:spPr>
        <p:txBody>
          <a:bodyPr>
            <a:spAutoFit/>
          </a:bodyPr>
          <a:lstStyle/>
          <a:p>
            <a:pPr>
              <a:defRPr/>
            </a:pP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Posljedice u ponašanju</a:t>
            </a:r>
            <a:endPar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2554545"/>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izbjegavanje </a:t>
            </a:r>
          </a:p>
          <a:p>
            <a:pPr>
              <a:buFont typeface="Arial" pitchFamily="34" charset="0"/>
              <a:buChar char="•"/>
            </a:pPr>
            <a:r>
              <a:rPr lang="hr-HR" sz="3200" dirty="0" smtClean="0">
                <a:solidFill>
                  <a:schemeClr val="accent4"/>
                </a:solidFill>
                <a:latin typeface="Arial" pitchFamily="34" charset="0"/>
                <a:cs typeface="Arial" pitchFamily="34" charset="0"/>
              </a:rPr>
              <a:t> nemirnost </a:t>
            </a:r>
          </a:p>
          <a:p>
            <a:pPr>
              <a:buFont typeface="Arial" pitchFamily="34" charset="0"/>
              <a:buChar char="•"/>
            </a:pPr>
            <a:r>
              <a:rPr lang="hr-HR" sz="3200" dirty="0" smtClean="0">
                <a:solidFill>
                  <a:schemeClr val="accent4"/>
                </a:solidFill>
                <a:latin typeface="Arial" pitchFamily="34" charset="0"/>
                <a:cs typeface="Arial" pitchFamily="34" charset="0"/>
              </a:rPr>
              <a:t> povlačenje iz društva- izoliranost </a:t>
            </a:r>
          </a:p>
          <a:p>
            <a:pPr>
              <a:buFont typeface="Arial" pitchFamily="34" charset="0"/>
              <a:buChar char="•"/>
            </a:pPr>
            <a:r>
              <a:rPr lang="hr-HR" sz="3200" dirty="0" smtClean="0">
                <a:solidFill>
                  <a:schemeClr val="accent4"/>
                </a:solidFill>
                <a:latin typeface="Arial" pitchFamily="34" charset="0"/>
                <a:cs typeface="Arial" pitchFamily="34" charset="0"/>
              </a:rPr>
              <a:t> konzumiranje alkohola i droga </a:t>
            </a:r>
          </a:p>
          <a:p>
            <a:pPr>
              <a:buFont typeface="Arial" pitchFamily="34" charset="0"/>
              <a:buChar char="•"/>
            </a:pPr>
            <a:r>
              <a:rPr lang="hr-HR" sz="3200" dirty="0" smtClean="0">
                <a:solidFill>
                  <a:schemeClr val="accent4"/>
                </a:solidFill>
                <a:latin typeface="Arial" pitchFamily="34" charset="0"/>
                <a:cs typeface="Arial" pitchFamily="34" charset="0"/>
              </a:rPr>
              <a:t> promjena svakodnevne rutine (navika) </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07886"/>
          </a:xfrm>
          <a:prstGeom prst="rect">
            <a:avLst/>
          </a:prstGeom>
          <a:noFill/>
        </p:spPr>
        <p:txBody>
          <a:bodyPr>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Pozitivno savladavanje stresa</a:t>
            </a:r>
            <a:endPar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4031873"/>
          </a:xfrm>
          <a:prstGeom prst="rect">
            <a:avLst/>
          </a:prstGeom>
          <a:noFill/>
        </p:spPr>
        <p:txBody>
          <a:bodyPr wrap="square">
            <a:spAutoFit/>
          </a:bodyPr>
          <a:lstStyle/>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menadžment vremena</a:t>
            </a: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provjera vrijednosti </a:t>
            </a: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pozitivno razmišljanje </a:t>
            </a: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prihvatiti situacije</a:t>
            </a:r>
            <a:r>
              <a:rPr lang="en-US" sz="3200" dirty="0" smtClean="0">
                <a:solidFill>
                  <a:schemeClr val="accent4"/>
                </a:solidFill>
                <a:latin typeface="Arial" pitchFamily="34" charset="0"/>
                <a:cs typeface="Arial" pitchFamily="34" charset="0"/>
              </a:rPr>
              <a:t>, </a:t>
            </a:r>
            <a:r>
              <a:rPr lang="en-US" sz="3200" dirty="0" smtClean="0">
                <a:solidFill>
                  <a:schemeClr val="accent4"/>
                </a:solidFill>
                <a:latin typeface="Arial" pitchFamily="34" charset="0"/>
                <a:cs typeface="Arial" pitchFamily="34" charset="0"/>
              </a:rPr>
              <a:t>a ne </a:t>
            </a:r>
            <a:r>
              <a:rPr lang="hr-HR" sz="3200" dirty="0" smtClean="0">
                <a:solidFill>
                  <a:schemeClr val="accent4"/>
                </a:solidFill>
                <a:latin typeface="Arial" pitchFamily="34" charset="0"/>
                <a:cs typeface="Arial" pitchFamily="34" charset="0"/>
              </a:rPr>
              <a:t>ocjenjivati ih </a:t>
            </a:r>
            <a:r>
              <a:rPr lang="en-US" sz="3200" dirty="0" smtClean="0">
                <a:solidFill>
                  <a:schemeClr val="accent4"/>
                </a:solidFill>
                <a:latin typeface="Arial" pitchFamily="34" charset="0"/>
                <a:cs typeface="Arial" pitchFamily="34" charset="0"/>
              </a:rPr>
              <a:t> </a:t>
            </a:r>
            <a:endParaRPr lang="de-DE" sz="3200" dirty="0" smtClean="0">
              <a:solidFill>
                <a:schemeClr val="accent4"/>
              </a:solidFill>
              <a:latin typeface="Arial" pitchFamily="34" charset="0"/>
              <a:cs typeface="Arial" pitchFamily="34" charset="0"/>
            </a:endParaRP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niži stupanj identifikacije s događajima </a:t>
            </a: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usavršavanje sposobnosti i spretnosti </a:t>
            </a: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kretanje, sport, hobiji </a:t>
            </a: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učiniti nešto dobro za sebe</a:t>
            </a:r>
          </a:p>
          <a:p>
            <a:pPr>
              <a:lnSpc>
                <a:spcPct val="80000"/>
              </a:lnSpc>
              <a:buFont typeface="Arial" pitchFamily="34" charset="0"/>
              <a:buChar char="•"/>
            </a:pPr>
            <a:r>
              <a:rPr lang="hr-HR" sz="3200" dirty="0" smtClean="0">
                <a:solidFill>
                  <a:schemeClr val="accent4"/>
                </a:solidFill>
                <a:latin typeface="Arial" pitchFamily="34" charset="0"/>
                <a:cs typeface="Arial" pitchFamily="34" charset="0"/>
              </a:rPr>
              <a:t> tehnike opuštanja</a:t>
            </a:r>
            <a:endParaRPr lang="hr-HR" sz="3200" b="1" dirty="0" smtClean="0">
              <a:solidFill>
                <a:schemeClr val="accent4"/>
              </a:solidFill>
              <a:latin typeface="Arial" pitchFamily="34" charset="0"/>
              <a:cs typeface="Arial" pitchFamily="34" charset="0"/>
            </a:endParaRPr>
          </a:p>
          <a:p>
            <a:pPr>
              <a:lnSpc>
                <a:spcPct val="80000"/>
              </a:lnSpc>
              <a:buFont typeface="Arial" pitchFamily="34" charset="0"/>
              <a:buChar char="•"/>
            </a:pPr>
            <a:r>
              <a:rPr lang="hr-HR" sz="3200" b="1" dirty="0" smtClean="0">
                <a:solidFill>
                  <a:schemeClr val="accent4"/>
                </a:solidFill>
                <a:latin typeface="Arial" pitchFamily="34" charset="0"/>
                <a:cs typeface="Arial" pitchFamily="34" charset="0"/>
              </a:rPr>
              <a:t> </a:t>
            </a:r>
            <a:r>
              <a:rPr lang="hr-HR" sz="3200" b="1" dirty="0" err="1" smtClean="0">
                <a:solidFill>
                  <a:schemeClr val="accent4"/>
                </a:solidFill>
                <a:latin typeface="Arial" pitchFamily="34" charset="0"/>
                <a:cs typeface="Arial" pitchFamily="34" charset="0"/>
              </a:rPr>
              <a:t>..</a:t>
            </a:r>
            <a:r>
              <a:rPr lang="hr-HR" sz="3200" b="1" dirty="0" smtClean="0">
                <a:solidFill>
                  <a:schemeClr val="accent4"/>
                </a:solidFill>
                <a:latin typeface="Arial" pitchFamily="34" charset="0"/>
                <a:cs typeface="Arial" pitchFamily="34" charset="0"/>
              </a:rPr>
              <a:t>.</a:t>
            </a:r>
            <a:endParaRPr lang="hr-HR" sz="3200" b="1"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07886"/>
          </a:xfrm>
          <a:prstGeom prst="rect">
            <a:avLst/>
          </a:prstGeom>
          <a:noFill/>
        </p:spPr>
        <p:txBody>
          <a:bodyPr>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Negativno savladavanje stresa</a:t>
            </a:r>
            <a:endPar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3539430"/>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ljutnje, frustriranost </a:t>
            </a:r>
          </a:p>
          <a:p>
            <a:pPr>
              <a:buFont typeface="Arial" pitchFamily="34" charset="0"/>
              <a:buChar char="•"/>
            </a:pPr>
            <a:r>
              <a:rPr lang="hr-HR" sz="3200" dirty="0" smtClean="0">
                <a:solidFill>
                  <a:schemeClr val="accent4"/>
                </a:solidFill>
                <a:latin typeface="Arial" pitchFamily="34" charset="0"/>
                <a:cs typeface="Arial" pitchFamily="34" charset="0"/>
              </a:rPr>
              <a:t> pretjerano razmišljanje, negativna ocjenjivanja i očekivanja</a:t>
            </a:r>
          </a:p>
          <a:p>
            <a:pPr>
              <a:buFont typeface="Arial" pitchFamily="34" charset="0"/>
              <a:buChar char="•"/>
            </a:pPr>
            <a:r>
              <a:rPr lang="hr-HR" sz="3200" dirty="0" smtClean="0">
                <a:solidFill>
                  <a:schemeClr val="accent4"/>
                </a:solidFill>
                <a:latin typeface="Arial" pitchFamily="34" charset="0"/>
                <a:cs typeface="Arial" pitchFamily="34" charset="0"/>
              </a:rPr>
              <a:t> društvena  izoliranost </a:t>
            </a:r>
          </a:p>
          <a:p>
            <a:pPr>
              <a:buFont typeface="Arial" pitchFamily="34" charset="0"/>
              <a:buChar char="•"/>
            </a:pPr>
            <a:r>
              <a:rPr lang="hr-HR" sz="3200" dirty="0" smtClean="0">
                <a:solidFill>
                  <a:schemeClr val="accent4"/>
                </a:solidFill>
                <a:latin typeface="Arial" pitchFamily="34" charset="0"/>
                <a:cs typeface="Arial" pitchFamily="34" charset="0"/>
              </a:rPr>
              <a:t> agresija </a:t>
            </a:r>
          </a:p>
          <a:p>
            <a:pPr>
              <a:buFont typeface="Arial" pitchFamily="34" charset="0"/>
              <a:buChar char="•"/>
            </a:pPr>
            <a:r>
              <a:rPr lang="hr-HR" sz="3200" dirty="0" smtClean="0">
                <a:solidFill>
                  <a:schemeClr val="accent4"/>
                </a:solidFill>
                <a:latin typeface="Arial" pitchFamily="34" charset="0"/>
                <a:cs typeface="Arial" pitchFamily="34" charset="0"/>
              </a:rPr>
              <a:t> pretjerano konzumiranje </a:t>
            </a:r>
          </a:p>
          <a:p>
            <a:pPr>
              <a:buFont typeface="Arial" pitchFamily="34" charset="0"/>
              <a:buChar char="•"/>
            </a:pPr>
            <a:r>
              <a:rPr lang="hr-HR" sz="3200" dirty="0" smtClean="0">
                <a:solidFill>
                  <a:schemeClr val="accent4"/>
                </a:solidFill>
                <a:latin typeface="Arial" pitchFamily="34" charset="0"/>
                <a:cs typeface="Arial" pitchFamily="34" charset="0"/>
              </a:rPr>
              <a:t> alkohol/lijekovi/</a:t>
            </a:r>
            <a:r>
              <a:rPr lang="hr-HR" sz="3200" dirty="0" err="1" smtClean="0">
                <a:solidFill>
                  <a:schemeClr val="accent4"/>
                </a:solidFill>
                <a:latin typeface="Arial" pitchFamily="34" charset="0"/>
                <a:cs typeface="Arial" pitchFamily="34" charset="0"/>
              </a:rPr>
              <a:t>..</a:t>
            </a:r>
            <a:r>
              <a:rPr lang="hr-HR" sz="3200" dirty="0" smtClean="0">
                <a:solidFill>
                  <a:schemeClr val="accent4"/>
                </a:solidFill>
                <a:latin typeface="Arial" pitchFamily="34" charset="0"/>
                <a:cs typeface="Arial" pitchFamily="34" charset="0"/>
              </a:rPr>
              <a:t>. </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1323439"/>
          </a:xfrm>
          <a:prstGeom prst="rect">
            <a:avLst/>
          </a:prstGeom>
          <a:noFill/>
        </p:spPr>
        <p:txBody>
          <a:bodyPr>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Uobičajene akutne potrebe u situaciji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stresa</a:t>
            </a:r>
            <a:endParaRPr lang="hr-HR" sz="40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71472" y="2000240"/>
            <a:ext cx="8175654" cy="3046988"/>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Sigurnost</a:t>
            </a:r>
            <a:endParaRPr lang="hr-HR" sz="3200" dirty="0" smtClean="0">
              <a:solidFill>
                <a:schemeClr val="accent4"/>
              </a:solidFill>
              <a:latin typeface="Arial" pitchFamily="34" charset="0"/>
              <a:cs typeface="Arial" pitchFamily="34" charset="0"/>
            </a:endParaRPr>
          </a:p>
          <a:p>
            <a:pPr>
              <a:buFont typeface="Arial" pitchFamily="34" charset="0"/>
              <a:buChar char="•"/>
            </a:pPr>
            <a:r>
              <a:rPr lang="hr-HR" sz="3200" dirty="0" smtClean="0">
                <a:solidFill>
                  <a:schemeClr val="accent4"/>
                </a:solidFill>
                <a:latin typeface="Arial" pitchFamily="34" charset="0"/>
                <a:cs typeface="Arial" pitchFamily="34" charset="0"/>
              </a:rPr>
              <a:t> Informacije</a:t>
            </a:r>
            <a:endParaRPr lang="hr-HR" sz="3200" dirty="0" smtClean="0">
              <a:solidFill>
                <a:schemeClr val="accent4"/>
              </a:solidFill>
              <a:latin typeface="Arial" pitchFamily="34" charset="0"/>
              <a:cs typeface="Arial" pitchFamily="34" charset="0"/>
            </a:endParaRPr>
          </a:p>
          <a:p>
            <a:pPr>
              <a:buFont typeface="Arial" pitchFamily="34" charset="0"/>
              <a:buChar char="•"/>
            </a:pPr>
            <a:r>
              <a:rPr lang="hr-HR" sz="3200" dirty="0" smtClean="0">
                <a:solidFill>
                  <a:schemeClr val="accent4"/>
                </a:solidFill>
                <a:latin typeface="Arial" pitchFamily="34" charset="0"/>
                <a:cs typeface="Arial" pitchFamily="34" charset="0"/>
              </a:rPr>
              <a:t> Osjećaj </a:t>
            </a:r>
            <a:r>
              <a:rPr lang="hr-HR" sz="3200" dirty="0" smtClean="0">
                <a:solidFill>
                  <a:schemeClr val="accent4"/>
                </a:solidFill>
                <a:latin typeface="Arial" pitchFamily="34" charset="0"/>
                <a:cs typeface="Arial" pitchFamily="34" charset="0"/>
              </a:rPr>
              <a:t>kontrole</a:t>
            </a:r>
          </a:p>
          <a:p>
            <a:pPr>
              <a:buFont typeface="Arial" pitchFamily="34" charset="0"/>
              <a:buChar char="•"/>
            </a:pPr>
            <a:r>
              <a:rPr lang="hr-HR" sz="3200" dirty="0" smtClean="0">
                <a:solidFill>
                  <a:schemeClr val="accent4"/>
                </a:solidFill>
                <a:latin typeface="Arial" pitchFamily="34" charset="0"/>
                <a:cs typeface="Arial" pitchFamily="34" charset="0"/>
              </a:rPr>
              <a:t> Redukcija </a:t>
            </a:r>
            <a:r>
              <a:rPr lang="hr-HR" sz="3200" dirty="0" smtClean="0">
                <a:solidFill>
                  <a:schemeClr val="accent4"/>
                </a:solidFill>
                <a:latin typeface="Arial" pitchFamily="34" charset="0"/>
                <a:cs typeface="Arial" pitchFamily="34" charset="0"/>
              </a:rPr>
              <a:t>stresa</a:t>
            </a:r>
          </a:p>
          <a:p>
            <a:pPr>
              <a:buFont typeface="Arial" pitchFamily="34" charset="0"/>
              <a:buChar char="•"/>
            </a:pPr>
            <a:r>
              <a:rPr lang="hr-HR" sz="3200" dirty="0" smtClean="0">
                <a:solidFill>
                  <a:schemeClr val="accent4"/>
                </a:solidFill>
                <a:latin typeface="Arial" pitchFamily="34" charset="0"/>
                <a:cs typeface="Arial" pitchFamily="34" charset="0"/>
              </a:rPr>
              <a:t> Povezanost</a:t>
            </a:r>
            <a:endParaRPr lang="hr-HR" sz="3200" dirty="0" smtClean="0">
              <a:solidFill>
                <a:schemeClr val="accent4"/>
              </a:solidFill>
              <a:latin typeface="Arial" pitchFamily="34" charset="0"/>
              <a:cs typeface="Arial" pitchFamily="34" charset="0"/>
            </a:endParaRPr>
          </a:p>
          <a:p>
            <a:pPr>
              <a:buFont typeface="Arial" pitchFamily="34" charset="0"/>
              <a:buChar char="•"/>
            </a:pPr>
            <a:r>
              <a:rPr lang="hr-HR" sz="3200" dirty="0" smtClean="0">
                <a:solidFill>
                  <a:schemeClr val="accent4"/>
                </a:solidFill>
                <a:latin typeface="Arial" pitchFamily="34" charset="0"/>
                <a:cs typeface="Arial" pitchFamily="34" charset="0"/>
              </a:rPr>
              <a:t> Nada</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69441"/>
          </a:xfrm>
          <a:prstGeom prst="rect">
            <a:avLst/>
          </a:prstGeom>
          <a:noFill/>
        </p:spPr>
        <p:txBody>
          <a:bodyPr>
            <a:spAutoFit/>
          </a:bodyPr>
          <a:lstStyle/>
          <a:p>
            <a:pPr>
              <a:defRPr/>
            </a:pP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Stres i </a:t>
            </a:r>
            <a:r>
              <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nezaposlenost</a:t>
            </a:r>
            <a:endParaRPr lang="hr-HR" sz="44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3539430"/>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Gubitak </a:t>
            </a:r>
            <a:r>
              <a:rPr lang="hr-HR" sz="3200" dirty="0" smtClean="0">
                <a:solidFill>
                  <a:schemeClr val="accent4"/>
                </a:solidFill>
                <a:latin typeface="Arial" pitchFamily="34" charset="0"/>
                <a:cs typeface="Arial" pitchFamily="34" charset="0"/>
              </a:rPr>
              <a:t>posla izaziva stres</a:t>
            </a:r>
          </a:p>
          <a:p>
            <a:pPr>
              <a:buFont typeface="Arial" pitchFamily="34" charset="0"/>
              <a:buChar char="•"/>
            </a:pPr>
            <a:r>
              <a:rPr lang="hr-HR" sz="3200" dirty="0" smtClean="0">
                <a:solidFill>
                  <a:schemeClr val="accent4"/>
                </a:solidFill>
                <a:latin typeface="Arial" pitchFamily="34" charset="0"/>
                <a:cs typeface="Arial" pitchFamily="34" charset="0"/>
              </a:rPr>
              <a:t> Posao </a:t>
            </a:r>
            <a:r>
              <a:rPr lang="hr-HR" sz="3200" dirty="0" smtClean="0">
                <a:solidFill>
                  <a:schemeClr val="accent4"/>
                </a:solidFill>
                <a:latin typeface="Arial" pitchFamily="34" charset="0"/>
                <a:cs typeface="Arial" pitchFamily="34" charset="0"/>
              </a:rPr>
              <a:t>nije samo način zarade za život, on utječe na naše viđenje samih sebe i na način na koji nas vide drugi.</a:t>
            </a:r>
          </a:p>
          <a:p>
            <a:pPr>
              <a:buFont typeface="Arial" pitchFamily="34" charset="0"/>
              <a:buChar char="•"/>
            </a:pPr>
            <a:r>
              <a:rPr lang="hr-HR" sz="3200" dirty="0" smtClean="0">
                <a:solidFill>
                  <a:schemeClr val="accent4"/>
                </a:solidFill>
                <a:latin typeface="Arial" pitchFamily="34" charset="0"/>
                <a:cs typeface="Arial" pitchFamily="34" charset="0"/>
              </a:rPr>
              <a:t> Posao </a:t>
            </a:r>
            <a:r>
              <a:rPr lang="hr-HR" sz="3200" dirty="0" smtClean="0">
                <a:solidFill>
                  <a:schemeClr val="accent4"/>
                </a:solidFill>
                <a:latin typeface="Arial" pitchFamily="34" charset="0"/>
                <a:cs typeface="Arial" pitchFamily="34" charset="0"/>
              </a:rPr>
              <a:t>nam daje strukturu, svrhu i smisao.</a:t>
            </a:r>
          </a:p>
          <a:p>
            <a:pPr>
              <a:buFont typeface="Arial" pitchFamily="34" charset="0"/>
              <a:buChar char="•"/>
            </a:pPr>
            <a:r>
              <a:rPr lang="hr-HR" sz="3200" dirty="0" smtClean="0">
                <a:solidFill>
                  <a:schemeClr val="accent4"/>
                </a:solidFill>
                <a:latin typeface="Arial" pitchFamily="34" charset="0"/>
                <a:cs typeface="Arial" pitchFamily="34" charset="0"/>
              </a:rPr>
              <a:t> Zato </a:t>
            </a:r>
            <a:r>
              <a:rPr lang="hr-HR" sz="3200" dirty="0" smtClean="0">
                <a:solidFill>
                  <a:schemeClr val="accent4"/>
                </a:solidFill>
                <a:latin typeface="Arial" pitchFamily="34" charset="0"/>
                <a:cs typeface="Arial" pitchFamily="34" charset="0"/>
              </a:rPr>
              <a:t>je gubitak stresa i nezaposlenost jedno od </a:t>
            </a:r>
            <a:r>
              <a:rPr lang="hr-HR" sz="3200" dirty="0" err="1" smtClean="0">
                <a:solidFill>
                  <a:schemeClr val="accent4"/>
                </a:solidFill>
                <a:latin typeface="Arial" pitchFamily="34" charset="0"/>
                <a:cs typeface="Arial" pitchFamily="34" charset="0"/>
              </a:rPr>
              <a:t>najstresnijih</a:t>
            </a:r>
            <a:r>
              <a:rPr lang="hr-HR" sz="3200" dirty="0" smtClean="0">
                <a:solidFill>
                  <a:schemeClr val="accent4"/>
                </a:solidFill>
                <a:latin typeface="Arial" pitchFamily="34" charset="0"/>
                <a:cs typeface="Arial" pitchFamily="34" charset="0"/>
              </a:rPr>
              <a:t> iskustava</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07886"/>
          </a:xfrm>
          <a:prstGeom prst="rect">
            <a:avLst/>
          </a:prstGeom>
          <a:noFill/>
        </p:spPr>
        <p:txBody>
          <a:bodyPr>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Stres i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nezaposlenost</a:t>
            </a:r>
            <a:endPar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39750" y="1714488"/>
            <a:ext cx="8175654" cy="3637919"/>
          </a:xfrm>
          <a:prstGeom prst="rect">
            <a:avLst/>
          </a:prstGeom>
          <a:noFill/>
        </p:spPr>
        <p:txBody>
          <a:bodyPr wrap="square">
            <a:spAutoFit/>
          </a:bodyPr>
          <a:lstStyle/>
          <a:p>
            <a:pPr>
              <a:lnSpc>
                <a:spcPct val="90000"/>
              </a:lnSpc>
              <a:buFont typeface="Arial" pitchFamily="34" charset="0"/>
              <a:buChar char="•"/>
            </a:pPr>
            <a:r>
              <a:rPr lang="hr-HR" sz="3200" dirty="0" smtClean="0">
                <a:solidFill>
                  <a:schemeClr val="accent4"/>
                </a:solidFill>
                <a:latin typeface="Arial" pitchFamily="34" charset="0"/>
                <a:cs typeface="Arial" pitchFamily="34" charset="0"/>
              </a:rPr>
              <a:t> Osim </a:t>
            </a:r>
            <a:r>
              <a:rPr lang="hr-HR" sz="3200" dirty="0" smtClean="0">
                <a:solidFill>
                  <a:schemeClr val="accent4"/>
                </a:solidFill>
                <a:latin typeface="Arial" pitchFamily="34" charset="0"/>
                <a:cs typeface="Arial" pitchFamily="34" charset="0"/>
              </a:rPr>
              <a:t>gubitka prihoda, nezaposlenost donosi i druge gubitke:</a:t>
            </a:r>
          </a:p>
          <a:p>
            <a:pPr>
              <a:lnSpc>
                <a:spcPct val="90000"/>
              </a:lnSpc>
              <a:buFont typeface="Arial" pitchFamily="34" charset="0"/>
              <a:buChar char="•"/>
            </a:pPr>
            <a:r>
              <a:rPr lang="hr-HR" sz="3200" dirty="0" smtClean="0">
                <a:solidFill>
                  <a:schemeClr val="accent4"/>
                </a:solidFill>
                <a:latin typeface="Arial" pitchFamily="34" charset="0"/>
                <a:cs typeface="Arial" pitchFamily="34" charset="0"/>
              </a:rPr>
              <a:t> Gubitak </a:t>
            </a:r>
            <a:r>
              <a:rPr lang="hr-HR" sz="3200" dirty="0" smtClean="0">
                <a:solidFill>
                  <a:schemeClr val="accent4"/>
                </a:solidFill>
                <a:latin typeface="Arial" pitchFamily="34" charset="0"/>
                <a:cs typeface="Arial" pitchFamily="34" charset="0"/>
              </a:rPr>
              <a:t>profesionalnog identiteta</a:t>
            </a:r>
          </a:p>
          <a:p>
            <a:pPr>
              <a:lnSpc>
                <a:spcPct val="90000"/>
              </a:lnSpc>
              <a:buFont typeface="Arial" pitchFamily="34" charset="0"/>
              <a:buChar char="•"/>
            </a:pPr>
            <a:r>
              <a:rPr lang="hr-HR" sz="3200" dirty="0" smtClean="0">
                <a:solidFill>
                  <a:schemeClr val="accent4"/>
                </a:solidFill>
                <a:latin typeface="Arial" pitchFamily="34" charset="0"/>
                <a:cs typeface="Arial" pitchFamily="34" charset="0"/>
              </a:rPr>
              <a:t> Gubitak </a:t>
            </a:r>
            <a:r>
              <a:rPr lang="hr-HR" sz="3200" dirty="0" smtClean="0">
                <a:solidFill>
                  <a:schemeClr val="accent4"/>
                </a:solidFill>
                <a:latin typeface="Arial" pitchFamily="34" charset="0"/>
                <a:cs typeface="Arial" pitchFamily="34" charset="0"/>
              </a:rPr>
              <a:t>samopouzdanja</a:t>
            </a:r>
          </a:p>
          <a:p>
            <a:pPr>
              <a:lnSpc>
                <a:spcPct val="90000"/>
              </a:lnSpc>
              <a:buFont typeface="Arial" pitchFamily="34" charset="0"/>
              <a:buChar char="•"/>
            </a:pPr>
            <a:r>
              <a:rPr lang="hr-HR" sz="3200" dirty="0" smtClean="0">
                <a:solidFill>
                  <a:schemeClr val="accent4"/>
                </a:solidFill>
                <a:latin typeface="Arial" pitchFamily="34" charset="0"/>
                <a:cs typeface="Arial" pitchFamily="34" charset="0"/>
              </a:rPr>
              <a:t> Gubitak </a:t>
            </a:r>
            <a:r>
              <a:rPr lang="hr-HR" sz="3200" dirty="0" smtClean="0">
                <a:solidFill>
                  <a:schemeClr val="accent4"/>
                </a:solidFill>
                <a:latin typeface="Arial" pitchFamily="34" charset="0"/>
                <a:cs typeface="Arial" pitchFamily="34" charset="0"/>
              </a:rPr>
              <a:t>dnevne rutine</a:t>
            </a:r>
          </a:p>
          <a:p>
            <a:pPr>
              <a:lnSpc>
                <a:spcPct val="90000"/>
              </a:lnSpc>
              <a:buFont typeface="Arial" pitchFamily="34" charset="0"/>
              <a:buChar char="•"/>
            </a:pPr>
            <a:r>
              <a:rPr lang="hr-HR" sz="3200" dirty="0" smtClean="0">
                <a:solidFill>
                  <a:schemeClr val="accent4"/>
                </a:solidFill>
                <a:latin typeface="Arial" pitchFamily="34" charset="0"/>
                <a:cs typeface="Arial" pitchFamily="34" charset="0"/>
              </a:rPr>
              <a:t> Gubitak </a:t>
            </a:r>
            <a:r>
              <a:rPr lang="hr-HR" sz="3200" dirty="0" smtClean="0">
                <a:solidFill>
                  <a:schemeClr val="accent4"/>
                </a:solidFill>
                <a:latin typeface="Arial" pitchFamily="34" charset="0"/>
                <a:cs typeface="Arial" pitchFamily="34" charset="0"/>
              </a:rPr>
              <a:t>smislene aktivnosti</a:t>
            </a:r>
          </a:p>
          <a:p>
            <a:pPr>
              <a:lnSpc>
                <a:spcPct val="90000"/>
              </a:lnSpc>
              <a:buFont typeface="Arial" pitchFamily="34" charset="0"/>
              <a:buChar char="•"/>
            </a:pPr>
            <a:r>
              <a:rPr lang="hr-HR" sz="3200" dirty="0" smtClean="0">
                <a:solidFill>
                  <a:schemeClr val="accent4"/>
                </a:solidFill>
                <a:latin typeface="Arial" pitchFamily="34" charset="0"/>
                <a:cs typeface="Arial" pitchFamily="34" charset="0"/>
              </a:rPr>
              <a:t> Gubitak </a:t>
            </a:r>
            <a:r>
              <a:rPr lang="hr-HR" sz="3200" dirty="0" smtClean="0">
                <a:solidFill>
                  <a:schemeClr val="accent4"/>
                </a:solidFill>
                <a:latin typeface="Arial" pitchFamily="34" charset="0"/>
                <a:cs typeface="Arial" pitchFamily="34" charset="0"/>
              </a:rPr>
              <a:t>društvene mreže s posla</a:t>
            </a:r>
          </a:p>
          <a:p>
            <a:pPr>
              <a:lnSpc>
                <a:spcPct val="90000"/>
              </a:lnSpc>
              <a:buFont typeface="Arial" pitchFamily="34" charset="0"/>
              <a:buChar char="•"/>
            </a:pPr>
            <a:r>
              <a:rPr lang="hr-HR" sz="3200" dirty="0" smtClean="0">
                <a:solidFill>
                  <a:schemeClr val="accent4"/>
                </a:solidFill>
                <a:latin typeface="Arial" pitchFamily="34" charset="0"/>
                <a:cs typeface="Arial" pitchFamily="34" charset="0"/>
              </a:rPr>
              <a:t> Gubitak </a:t>
            </a:r>
            <a:r>
              <a:rPr lang="hr-HR" sz="3200" dirty="0" smtClean="0">
                <a:solidFill>
                  <a:schemeClr val="accent4"/>
                </a:solidFill>
                <a:latin typeface="Arial" pitchFamily="34" charset="0"/>
                <a:cs typeface="Arial" pitchFamily="34" charset="0"/>
              </a:rPr>
              <a:t>osjećaja sigurnosti</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707886"/>
          </a:xfrm>
          <a:prstGeom prst="rect">
            <a:avLst/>
          </a:prstGeom>
          <a:noFill/>
        </p:spPr>
        <p:txBody>
          <a:bodyPr>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Stres i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nezaposlenost</a:t>
            </a:r>
            <a:endPar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71472" y="1428736"/>
            <a:ext cx="8175654" cy="4031873"/>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Bol </a:t>
            </a:r>
            <a:r>
              <a:rPr lang="hr-HR" sz="3200" dirty="0" smtClean="0">
                <a:solidFill>
                  <a:schemeClr val="accent4"/>
                </a:solidFill>
                <a:latin typeface="Arial" pitchFamily="34" charset="0"/>
                <a:cs typeface="Arial" pitchFamily="34" charset="0"/>
              </a:rPr>
              <a:t>je prirodna reakcija na gubitak, a tu spada i gubitak posla. Gubitak posla prisiljava čovjeka na promjene. Osoba može osjetiti paniku i odbačenost. No, te su emocije normalne.</a:t>
            </a:r>
          </a:p>
          <a:p>
            <a:pPr>
              <a:buFont typeface="Arial" pitchFamily="34" charset="0"/>
              <a:buChar char="•"/>
            </a:pPr>
            <a:r>
              <a:rPr lang="hr-HR" sz="3200" dirty="0" smtClean="0">
                <a:solidFill>
                  <a:schemeClr val="accent4"/>
                </a:solidFill>
                <a:latin typeface="Arial" pitchFamily="34" charset="0"/>
                <a:cs typeface="Arial" pitchFamily="34" charset="0"/>
              </a:rPr>
              <a:t> Većina </a:t>
            </a:r>
            <a:r>
              <a:rPr lang="hr-HR" sz="3200" dirty="0" smtClean="0">
                <a:solidFill>
                  <a:schemeClr val="accent4"/>
                </a:solidFill>
                <a:latin typeface="Arial" pitchFamily="34" charset="0"/>
                <a:cs typeface="Arial" pitchFamily="34" charset="0"/>
              </a:rPr>
              <a:t>uspješnih ljudi u karijeri je pretrpjela velike neuspjehe, no pretvorili su ih u iskustvo učenja i rasta.</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468313" y="476250"/>
            <a:ext cx="7632700" cy="1754326"/>
          </a:xfrm>
          <a:prstGeom prst="rect">
            <a:avLst/>
          </a:prstGeom>
          <a:noFill/>
        </p:spPr>
        <p:txBody>
          <a:bodyPr>
            <a:spAutoFit/>
          </a:bodyPr>
          <a:lstStyle/>
          <a:p>
            <a:pPr>
              <a:defRPr/>
            </a:pPr>
            <a:r>
              <a:rPr lang="hr-HR" sz="36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6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prvi korak: </a:t>
            </a:r>
            <a:r>
              <a:rPr lang="hr-HR" sz="36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suočavanje</a:t>
            </a:r>
            <a:endParaRPr lang="hr-HR" sz="36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5" name="TextBox 14"/>
          <p:cNvSpPr txBox="1"/>
          <p:nvPr/>
        </p:nvSpPr>
        <p:spPr>
          <a:xfrm>
            <a:off x="500034" y="2643182"/>
            <a:ext cx="7786742" cy="2554545"/>
          </a:xfrm>
          <a:prstGeom prst="rect">
            <a:avLst/>
          </a:prstGeom>
          <a:noFill/>
        </p:spPr>
        <p:txBody>
          <a:bodyPr wrap="square">
            <a:spAutoFit/>
          </a:bodyPr>
          <a:lstStyle/>
          <a:p>
            <a:pPr>
              <a:buFont typeface="Arial" pitchFamily="34" charset="0"/>
              <a:buChar char="•"/>
            </a:pPr>
            <a:r>
              <a:rPr lang="hr-HR" sz="3200" dirty="0" smtClean="0">
                <a:solidFill>
                  <a:schemeClr val="accent4"/>
                </a:solidFill>
                <a:latin typeface="Arial" pitchFamily="34" charset="0"/>
                <a:cs typeface="Arial" pitchFamily="34" charset="0"/>
              </a:rPr>
              <a:t> Prvi </a:t>
            </a:r>
            <a:r>
              <a:rPr lang="hr-HR" sz="3200" dirty="0" smtClean="0">
                <a:solidFill>
                  <a:schemeClr val="accent4"/>
                </a:solidFill>
                <a:latin typeface="Arial" pitchFamily="34" charset="0"/>
                <a:cs typeface="Arial" pitchFamily="34" charset="0"/>
              </a:rPr>
              <a:t>korak: Suočite se sa svojim osjećajima</a:t>
            </a:r>
          </a:p>
          <a:p>
            <a:pPr>
              <a:buFont typeface="Arial" pitchFamily="34" charset="0"/>
              <a:buChar char="•"/>
            </a:pPr>
            <a:r>
              <a:rPr lang="hr-HR" sz="3200" dirty="0" smtClean="0">
                <a:solidFill>
                  <a:schemeClr val="accent4"/>
                </a:solidFill>
                <a:latin typeface="Arial" pitchFamily="34" charset="0"/>
                <a:cs typeface="Arial" pitchFamily="34" charset="0"/>
              </a:rPr>
              <a:t> Važno </a:t>
            </a:r>
            <a:r>
              <a:rPr lang="hr-HR" sz="3200" dirty="0" smtClean="0">
                <a:solidFill>
                  <a:schemeClr val="accent4"/>
                </a:solidFill>
                <a:latin typeface="Arial" pitchFamily="34" charset="0"/>
                <a:cs typeface="Arial" pitchFamily="34" charset="0"/>
              </a:rPr>
              <a:t>je aktivno se suočiti s osjećajima i pronaći zdrave načine nošenja sa stresom.</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107996"/>
          </a:xfrm>
          <a:prstGeom prst="rect">
            <a:avLst/>
          </a:prstGeom>
          <a:noFill/>
        </p:spPr>
        <p:txBody>
          <a:bodyPr wrap="square">
            <a:spAutoFit/>
          </a:bodyPr>
          <a:lstStyle/>
          <a:p>
            <a:pPr>
              <a:defRPr/>
            </a:pP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prvi korak: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suočavanje</a:t>
            </a:r>
            <a:endParaRPr lang="hr-HR" sz="33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57200" y="1600200"/>
            <a:ext cx="8229600" cy="4525963"/>
          </a:xfrm>
          <a:prstGeom prst="rect">
            <a:avLst/>
          </a:prstGeom>
        </p:spPr>
        <p:txBody>
          <a:bodyPr vert="horz">
            <a:normAutofit/>
          </a:bodyPr>
          <a:lstStyle/>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Prihvatite stvarnost – umjesto da razbijate glavu načinom na koji ste ostali bez posla, pokušajte prihvatiti situaciju. Što prije to učinite, to ćete prije prijeći na sljedeću fazu.</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Pišite o svojim osjećajima</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Nemojte kritizirati sebe. Samopouzdanje vam je potrebno u traženju novog posla. Ako pomislite da ste neuspješni, zapišite sve one dokaze koji govore suprotno. </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Potražite nešto pozitivno u situaciji. </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077218"/>
          </a:xfrm>
          <a:prstGeom prst="rect">
            <a:avLst/>
          </a:prstGeom>
          <a:noFill/>
        </p:spPr>
        <p:txBody>
          <a:bodyPr wrap="square">
            <a:spAutoFit/>
          </a:bodyPr>
          <a:lstStyle/>
          <a:p>
            <a:pPr>
              <a:defRPr/>
            </a:pP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prvi korak: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suočavanje</a:t>
            </a:r>
            <a:endParaRPr lang="hr-HR" sz="32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3" name="Rectangle 3"/>
          <p:cNvSpPr txBox="1">
            <a:spLocks noChangeArrowheads="1"/>
          </p:cNvSpPr>
          <p:nvPr/>
        </p:nvSpPr>
        <p:spPr>
          <a:xfrm>
            <a:off x="457200" y="1600200"/>
            <a:ext cx="8229600" cy="4525963"/>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200" b="0" i="0" u="none" strike="noStrike" kern="1200" cap="none" spc="0" normalizeH="0" baseline="0" noProof="0" dirty="0" smtClean="0">
                <a:ln>
                  <a:noFill/>
                </a:ln>
                <a:solidFill>
                  <a:schemeClr val="accent4"/>
                </a:solidFill>
                <a:effectLst/>
                <a:uLnTx/>
                <a:uFillTx/>
                <a:latin typeface="Arial" pitchFamily="34" charset="0"/>
                <a:cs typeface="Arial" pitchFamily="34" charset="0"/>
              </a:rPr>
              <a:t>Čuvajte se zamki:</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200" b="0" i="0" u="none" strike="noStrike" kern="1200" cap="none" spc="0" normalizeH="0" baseline="0" noProof="0" dirty="0" smtClean="0">
                <a:ln>
                  <a:noFill/>
                </a:ln>
                <a:solidFill>
                  <a:schemeClr val="accent4"/>
                </a:solidFill>
                <a:effectLst/>
                <a:uLnTx/>
                <a:uFillTx/>
                <a:latin typeface="Arial" pitchFamily="34" charset="0"/>
                <a:cs typeface="Arial" pitchFamily="34" charset="0"/>
              </a:rPr>
              <a:t>Nije dobro zatvoriti se u kuću. </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200" b="0" i="0" u="none" strike="noStrike" kern="1200" cap="none" spc="0" normalizeH="0" baseline="0" noProof="0" dirty="0" smtClean="0">
                <a:ln>
                  <a:noFill/>
                </a:ln>
                <a:solidFill>
                  <a:schemeClr val="accent4"/>
                </a:solidFill>
                <a:effectLst/>
                <a:uLnTx/>
                <a:uFillTx/>
                <a:latin typeface="Arial" pitchFamily="34" charset="0"/>
                <a:cs typeface="Arial" pitchFamily="34" charset="0"/>
              </a:rPr>
              <a:t>Iskazivanje bijesa i frustracija može samo otežati situaciju ako vam prijeđe u naviku, a postoje ljudi koji uživaju u vašoj nesreći</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200" b="0" i="0" u="none" strike="noStrike" kern="1200" cap="none" spc="0" normalizeH="0" baseline="0" noProof="0" dirty="0" smtClean="0">
                <a:ln>
                  <a:noFill/>
                </a:ln>
                <a:solidFill>
                  <a:schemeClr val="accent4"/>
                </a:solidFill>
                <a:effectLst/>
                <a:uLnTx/>
                <a:uFillTx/>
                <a:latin typeface="Arial" pitchFamily="34" charset="0"/>
                <a:cs typeface="Arial" pitchFamily="34" charset="0"/>
              </a:rPr>
              <a:t>Alkohol nikada nije rješenje i ne donosi napredak u situaciji </a:t>
            </a:r>
            <a:endParaRPr kumimoji="0" lang="hr-HR" sz="32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077218"/>
          </a:xfrm>
          <a:prstGeom prst="rect">
            <a:avLst/>
          </a:prstGeom>
          <a:noFill/>
        </p:spPr>
        <p:txBody>
          <a:bodyPr wrap="square">
            <a:spAutoFit/>
          </a:bodyPr>
          <a:lstStyle/>
          <a:p>
            <a:pPr>
              <a:defRPr/>
            </a:pP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drugi korak</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umrežavanje</a:t>
            </a:r>
            <a:endParaRPr lang="hr-HR" sz="32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57200" y="1600200"/>
            <a:ext cx="7467600" cy="4873752"/>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Kad se suočite s nezaposlenošću, drugi ljudi su važni. Dajte im do znanja da ste izgubili posao i da tražite novi.</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Ako poduzmete akciju, osjećat ćete barem nekakvu kontrolu u situaciji</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Potporu potražite kod ljudi kojima vjerujete</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Iskoristite sve resurse za traženje posla (HZZ, Internet, novine </a:t>
            </a:r>
            <a:r>
              <a:rPr kumimoji="0" lang="hr-HR" sz="28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itd</a:t>
            </a: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 </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107996"/>
          </a:xfrm>
          <a:prstGeom prst="rect">
            <a:avLst/>
          </a:prstGeom>
          <a:noFill/>
        </p:spPr>
        <p:txBody>
          <a:bodyPr wrap="square">
            <a:spAutoFit/>
          </a:bodyPr>
          <a:lstStyle/>
          <a:p>
            <a:pPr>
              <a:defRPr/>
            </a:pP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drugi korak</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umrežavanje</a:t>
            </a:r>
            <a:endParaRPr lang="hr-HR" sz="33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57200" y="1928802"/>
            <a:ext cx="7467600" cy="3571900"/>
          </a:xfrm>
          <a:prstGeom prst="rect">
            <a:avLst/>
          </a:prstGeom>
        </p:spPr>
        <p:txBody>
          <a:bodyPr vert="horz">
            <a:normAutofit/>
          </a:bodyPr>
          <a:lstStyle/>
          <a:p>
            <a:pPr>
              <a:buFont typeface="Arial" pitchFamily="34" charset="0"/>
              <a:buChar char="•"/>
            </a:pPr>
            <a:r>
              <a:rPr lang="hr-HR" sz="3200" dirty="0" smtClean="0">
                <a:solidFill>
                  <a:schemeClr val="accent4"/>
                </a:solidFill>
                <a:latin typeface="Arial" pitchFamily="34" charset="0"/>
                <a:cs typeface="Arial" pitchFamily="34" charset="0"/>
              </a:rPr>
              <a:t> Umrežite </a:t>
            </a:r>
            <a:r>
              <a:rPr lang="hr-HR" sz="3200" dirty="0" smtClean="0">
                <a:solidFill>
                  <a:schemeClr val="accent4"/>
                </a:solidFill>
                <a:latin typeface="Arial" pitchFamily="34" charset="0"/>
                <a:cs typeface="Arial" pitchFamily="34" charset="0"/>
              </a:rPr>
              <a:t>se s ljudima</a:t>
            </a:r>
          </a:p>
          <a:p>
            <a:pPr>
              <a:buFont typeface="Arial" pitchFamily="34" charset="0"/>
              <a:buChar char="•"/>
            </a:pPr>
            <a:r>
              <a:rPr lang="hr-HR" sz="3200" dirty="0" smtClean="0">
                <a:solidFill>
                  <a:schemeClr val="accent4"/>
                </a:solidFill>
                <a:latin typeface="Arial" pitchFamily="34" charset="0"/>
                <a:cs typeface="Arial" pitchFamily="34" charset="0"/>
              </a:rPr>
              <a:t> Za </a:t>
            </a:r>
            <a:r>
              <a:rPr lang="hr-HR" sz="3200" dirty="0" smtClean="0">
                <a:solidFill>
                  <a:schemeClr val="accent4"/>
                </a:solidFill>
                <a:latin typeface="Arial" pitchFamily="34" charset="0"/>
                <a:cs typeface="Arial" pitchFamily="34" charset="0"/>
              </a:rPr>
              <a:t>veliki dio poslova saznat ćete od drugih ljudi, ne preko oglasa.</a:t>
            </a:r>
            <a:endParaRPr lang="hr-HR" sz="3200" dirty="0">
              <a:solidFill>
                <a:schemeClr val="accent4"/>
              </a:solidFill>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107996"/>
          </a:xfrm>
          <a:prstGeom prst="rect">
            <a:avLst/>
          </a:prstGeom>
          <a:noFill/>
        </p:spPr>
        <p:txBody>
          <a:bodyPr wrap="square">
            <a:spAutoFit/>
          </a:bodyPr>
          <a:lstStyle/>
          <a:p>
            <a:pPr>
              <a:defRPr/>
            </a:pP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treći korak</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 </a:t>
            </a:r>
            <a:r>
              <a:rPr lang="hr-HR" sz="33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uključivanje obitelji </a:t>
            </a:r>
            <a:endParaRPr lang="hr-HR" sz="33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3" name="Rectangle 3"/>
          <p:cNvSpPr txBox="1">
            <a:spLocks noChangeArrowheads="1"/>
          </p:cNvSpPr>
          <p:nvPr/>
        </p:nvSpPr>
        <p:spPr>
          <a:xfrm>
            <a:off x="457200" y="1600200"/>
            <a:ext cx="7467600" cy="4400568"/>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000" b="0" i="0" u="none" strike="noStrike" kern="1200" cap="none" spc="0" normalizeH="0" baseline="0" noProof="0" dirty="0" smtClean="0">
                <a:ln>
                  <a:noFill/>
                </a:ln>
                <a:solidFill>
                  <a:schemeClr val="accent4"/>
                </a:solidFill>
                <a:effectLst/>
                <a:uLnTx/>
                <a:uFillTx/>
                <a:latin typeface="Arial" pitchFamily="34" charset="0"/>
                <a:cs typeface="Arial" pitchFamily="34" charset="0"/>
              </a:rPr>
              <a:t>Nezaposlenost utječe na cijelu obitelj, pa s njima treba otvoreno komunicirati</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000" b="0" i="0" u="none" strike="noStrike" kern="1200" cap="none" spc="0" normalizeH="0" baseline="0" noProof="0" dirty="0" smtClean="0">
                <a:ln>
                  <a:noFill/>
                </a:ln>
                <a:solidFill>
                  <a:schemeClr val="accent4"/>
                </a:solidFill>
                <a:effectLst/>
                <a:uLnTx/>
                <a:uFillTx/>
                <a:latin typeface="Arial" pitchFamily="34" charset="0"/>
                <a:cs typeface="Arial" pitchFamily="34" charset="0"/>
              </a:rPr>
              <a:t>Valja ih uključiti u važne odluke, ne treba tajiti nezaposlenost</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000" b="0" i="0" u="none" strike="noStrike" kern="1200" cap="none" spc="0" normalizeH="0" baseline="0" noProof="0" dirty="0" smtClean="0">
                <a:ln>
                  <a:noFill/>
                </a:ln>
                <a:solidFill>
                  <a:schemeClr val="accent4"/>
                </a:solidFill>
                <a:effectLst/>
                <a:uLnTx/>
                <a:uFillTx/>
                <a:latin typeface="Arial" pitchFamily="34" charset="0"/>
                <a:cs typeface="Arial" pitchFamily="34" charset="0"/>
              </a:rPr>
              <a:t>Treba saslušati i mišljenje članova obitelji</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3000" b="0" i="0" u="none" strike="noStrike" kern="1200" cap="none" spc="0" normalizeH="0" baseline="0" noProof="0" dirty="0" smtClean="0">
                <a:ln>
                  <a:noFill/>
                </a:ln>
                <a:solidFill>
                  <a:schemeClr val="accent4"/>
                </a:solidFill>
                <a:effectLst/>
                <a:uLnTx/>
                <a:uFillTx/>
                <a:latin typeface="Arial" pitchFamily="34" charset="0"/>
                <a:cs typeface="Arial" pitchFamily="34" charset="0"/>
              </a:rPr>
              <a:t>Treba odvojiti vrijeme za zabavu, obitelj tako postaje pozitivna</a:t>
            </a:r>
            <a:endParaRPr kumimoji="0" lang="hr-HR" sz="30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077218"/>
          </a:xfrm>
          <a:prstGeom prst="rect">
            <a:avLst/>
          </a:prstGeom>
          <a:noFill/>
        </p:spPr>
        <p:txBody>
          <a:bodyPr wrap="square">
            <a:spAutoFit/>
          </a:bodyPr>
          <a:lstStyle/>
          <a:p>
            <a:pPr>
              <a:defRPr/>
            </a:pP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treći korak</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uključivanje obitelji </a:t>
            </a:r>
            <a:endParaRPr lang="hr-HR" sz="32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28596" y="1428736"/>
            <a:ext cx="7467600" cy="4873752"/>
          </a:xfrm>
          <a:prstGeom prst="rect">
            <a:avLst/>
          </a:prstGeom>
        </p:spPr>
        <p:txBody>
          <a:bodyPr vert="horz">
            <a:normAutofit/>
          </a:bodyPr>
          <a:lstStyle/>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Nezaposlenost roditelja može jako utjecati i na djecu</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No, njih ne treba opterećivati s previše emocionalnih i financijskih detalja</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Treba im dati do znanja što se događa, jer djeca inače sama stvaraju vlastite “scenarije” i zamišljaju najgore</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Objasnite djeci da to nije ničija pogreška. Djeca mogu pomisliti da ste vi krivi, da ste odgovorni</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Djeca moraju znati da vam nekako pomažu. </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077218"/>
          </a:xfrm>
          <a:prstGeom prst="rect">
            <a:avLst/>
          </a:prstGeom>
          <a:noFill/>
        </p:spPr>
        <p:txBody>
          <a:bodyPr wrap="square">
            <a:spAutoFit/>
          </a:bodyPr>
          <a:lstStyle/>
          <a:p>
            <a:pPr>
              <a:defRPr/>
            </a:pP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Nošenje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sa stresom nezaposlenosti –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četvrti korak</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 </a:t>
            </a:r>
            <a:r>
              <a:rPr lang="hr-HR" sz="32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pobrinite se za sebe</a:t>
            </a:r>
            <a:endParaRPr lang="hr-HR" sz="32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3" name="Rectangle 3"/>
          <p:cNvSpPr txBox="1">
            <a:spLocks noChangeArrowheads="1"/>
          </p:cNvSpPr>
          <p:nvPr/>
        </p:nvSpPr>
        <p:spPr>
          <a:xfrm>
            <a:off x="457200" y="1600200"/>
            <a:ext cx="7467600" cy="4873752"/>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Održavajte ravnotežu u životu, odvojite vrijeme i za zabavu i odmor. Bolje ćete tražiti posao ako ste u dobroj psihofizičkoj formi</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Odvojite vrijeme za redovitu tjelovježbu</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Spavajte dovoljno</a:t>
            </a:r>
          </a:p>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Prakticirajte tehnike opuštanja</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707886"/>
          </a:xfrm>
          <a:prstGeom prst="rect">
            <a:avLst/>
          </a:prstGeom>
          <a:noFill/>
        </p:spPr>
        <p:txBody>
          <a:bodyPr wrap="square">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Tehnike opuštanja</a:t>
            </a:r>
            <a:endParaRPr lang="hr-HR" sz="40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28596" y="1214422"/>
            <a:ext cx="7467600" cy="4873752"/>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i="0" u="none" strike="noStrike" kern="1200" cap="none" spc="0" normalizeH="0" baseline="0" noProof="0" dirty="0" smtClean="0">
                <a:ln>
                  <a:noFill/>
                </a:ln>
                <a:solidFill>
                  <a:schemeClr val="accent4"/>
                </a:solidFill>
                <a:effectLst/>
                <a:uLnTx/>
                <a:uFillTx/>
                <a:latin typeface="Arial" pitchFamily="34" charset="0"/>
                <a:cs typeface="Arial" pitchFamily="34" charset="0"/>
              </a:rPr>
              <a:t>Tehnike opuštanja su sve metode, procesi, procedure ili druge aktivnosti koje pomažu osobi da se opusti, postigne stanje povećane smirenosti ili na drugi način snizi razine anksioznosti, stresa ili ljutnje. Tehnike opuštanja često se koriste kao jedan od elemenata programa upravljanja stresom i mogu sniziti napetost mišića, krvni tlak, te usporiti ritam srca i disanja, između ostalog. </a:t>
            </a:r>
            <a:endParaRPr kumimoji="0" lang="hr-HR" sz="280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707886"/>
          </a:xfrm>
          <a:prstGeom prst="rect">
            <a:avLst/>
          </a:prstGeom>
          <a:noFill/>
        </p:spPr>
        <p:txBody>
          <a:bodyPr wrap="square">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Tehnike opuštanja</a:t>
            </a:r>
            <a:endParaRPr lang="hr-HR" sz="40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3" name="Rectangle 3"/>
          <p:cNvSpPr txBox="1">
            <a:spLocks noChangeArrowheads="1"/>
          </p:cNvSpPr>
          <p:nvPr/>
        </p:nvSpPr>
        <p:spPr>
          <a:xfrm>
            <a:off x="428596" y="1142984"/>
            <a:ext cx="7467600" cy="4873752"/>
          </a:xfrm>
          <a:prstGeom prst="rect">
            <a:avLst/>
          </a:prstGeom>
        </p:spPr>
        <p:txBody>
          <a:bodyPr vert="horz">
            <a:noAutofit/>
          </a:bodyPr>
          <a:lstStyle/>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Neke tehnike opuštanja, poznate kao «pasivne vježbe</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opuštanja», izvode se sjedeći ili ležeći, uz minimalno</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kretanje, i uključuju određeno izoliranje.  U njih spadaju:</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Autogeni trening</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Molitva</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Duboko disanje</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Meditacija</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Joga</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Progresivna mišićna relaksacija </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Pranajama</a:t>
            </a:r>
            <a:endPar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endParaRP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300" b="0" i="0" u="none" strike="noStrike" kern="1200" cap="none" spc="0" normalizeH="0" baseline="0" noProof="0" dirty="0" smtClean="0">
                <a:ln>
                  <a:noFill/>
                </a:ln>
                <a:solidFill>
                  <a:schemeClr val="accent4"/>
                </a:solidFill>
                <a:effectLst/>
                <a:uLnTx/>
                <a:uFillTx/>
                <a:latin typeface="Arial" pitchFamily="34" charset="0"/>
                <a:cs typeface="Arial" pitchFamily="34" charset="0"/>
              </a:rPr>
              <a:t>Vizualizacija</a:t>
            </a:r>
          </a:p>
        </p:txBody>
      </p:sp>
    </p:spTree>
  </p:cSld>
  <p:clrMapOvr>
    <a:masterClrMapping/>
  </p:clrMapOvr>
  <p:transition advTm="10578">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707886"/>
          </a:xfrm>
          <a:prstGeom prst="rect">
            <a:avLst/>
          </a:prstGeom>
          <a:noFill/>
        </p:spPr>
        <p:txBody>
          <a:bodyPr wrap="square">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Tehnike opuštanja</a:t>
            </a:r>
            <a:endParaRPr lang="hr-HR" sz="4000" b="1" dirty="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57200" y="1600200"/>
            <a:ext cx="7467600" cy="4114816"/>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U tehnike zasnovane na pokretu spadaju vježbe poput šetanja, vrtlarenja, joge, </a:t>
            </a:r>
            <a:r>
              <a:rPr kumimoji="0" lang="hr-HR" sz="28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tai</a:t>
            </a: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a:t>
            </a:r>
            <a:r>
              <a:rPr kumimoji="0" lang="hr-HR" sz="28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chija</a:t>
            </a: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 </a:t>
            </a:r>
            <a:r>
              <a:rPr kumimoji="0" lang="hr-HR" sz="28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qigonga</a:t>
            </a: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 </a:t>
            </a:r>
            <a:r>
              <a:rPr kumimoji="0" lang="hr-HR" sz="28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ki</a:t>
            </a: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 </a:t>
            </a:r>
            <a:r>
              <a:rPr kumimoji="0" lang="hr-HR" sz="28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aikida</a:t>
            </a: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 </a:t>
            </a:r>
            <a:r>
              <a:rPr kumimoji="0" lang="hr-HR" sz="2800" b="0" i="0" u="none" strike="noStrike" kern="1200" cap="none" spc="0" normalizeH="0" baseline="0" noProof="0" dirty="0" err="1" smtClean="0">
                <a:ln>
                  <a:noFill/>
                </a:ln>
                <a:solidFill>
                  <a:schemeClr val="accent4"/>
                </a:solidFill>
                <a:effectLst/>
                <a:uLnTx/>
                <a:uFillTx/>
                <a:latin typeface="Arial" pitchFamily="34" charset="0"/>
                <a:cs typeface="Arial" pitchFamily="34" charset="0"/>
              </a:rPr>
              <a:t>itd</a:t>
            </a: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  Neki oblici tjelesne terapije također utječu na opuštanje – masaža, akupunktura, refleksologija i tako dalje. </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323439"/>
          </a:xfrm>
          <a:prstGeom prst="rect">
            <a:avLst/>
          </a:prstGeom>
          <a:noFill/>
        </p:spPr>
        <p:txBody>
          <a:bodyPr wrap="square">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Ostanite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pozitivni tijekom dugog traženja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posla</a:t>
            </a:r>
            <a:endPar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3" name="Rectangle 3"/>
          <p:cNvSpPr txBox="1">
            <a:spLocks noChangeArrowheads="1"/>
          </p:cNvSpPr>
          <p:nvPr/>
        </p:nvSpPr>
        <p:spPr>
          <a:xfrm>
            <a:off x="428596" y="1785926"/>
            <a:ext cx="7467600" cy="4257692"/>
          </a:xfrm>
          <a:prstGeom prst="rect">
            <a:avLst/>
          </a:prstGeom>
        </p:spPr>
        <p:txBody>
          <a:bodyPr vert="horz">
            <a:normAutofit/>
          </a:bodyPr>
          <a:lstStyle/>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Dugotrajna potraga za poslom može utjecati na vaš stav i pogled na svijet.</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Valja zadržati dnevne rutine: važno je da potragu za poslom shvatite kao posao za puno radno vrijeme, s početkom i krajem radnog dana.</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Načinite plan potrage za poslom – razlomite velike ciljeve na manje korake. Postavite prioritete</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323439"/>
          </a:xfrm>
          <a:prstGeom prst="rect">
            <a:avLst/>
          </a:prstGeom>
          <a:noFill/>
        </p:spPr>
        <p:txBody>
          <a:bodyPr wrap="square">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Ostanite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pozitivni tijekom dugog traženja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posla</a:t>
            </a:r>
            <a:endPar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57200" y="1857364"/>
            <a:ext cx="7467600" cy="3929090"/>
          </a:xfrm>
          <a:prstGeom prst="rect">
            <a:avLst/>
          </a:prstGeom>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Pobrojite svoje pozitivne strane – načinite popis svih svojih vještina, dobrih osobina, uspjeha i postignuća. Zapišite sve ono na što ste ponosni, situacije u kojima ste bili sjajni i stvari u kojima ste dobri. Često se vraćajte na taj popis.</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4" name="Picture 22"/>
          <p:cNvPicPr>
            <a:picLocks noChangeAspect="1" noChangeArrowheads="1"/>
          </p:cNvPicPr>
          <p:nvPr/>
        </p:nvPicPr>
        <p:blipFill>
          <a:blip r:embed="rId3"/>
          <a:srcRect/>
          <a:stretch>
            <a:fillRect/>
          </a:stretch>
        </p:blipFill>
        <p:spPr bwMode="auto">
          <a:xfrm>
            <a:off x="7885113" y="188913"/>
            <a:ext cx="904875" cy="930275"/>
          </a:xfrm>
          <a:prstGeom prst="rect">
            <a:avLst/>
          </a:prstGeom>
          <a:noFill/>
          <a:ln w="9525">
            <a:noFill/>
            <a:miter lim="800000"/>
            <a:headEnd/>
            <a:tailEnd/>
          </a:ln>
        </p:spPr>
      </p:pic>
      <p:pic>
        <p:nvPicPr>
          <p:cNvPr id="14347" name="Picture 30" descr="logo-signature-01"/>
          <p:cNvPicPr>
            <a:picLocks noChangeAspect="1" noChangeArrowheads="1"/>
          </p:cNvPicPr>
          <p:nvPr/>
        </p:nvPicPr>
        <p:blipFill>
          <a:blip r:embed="rId4"/>
          <a:srcRect/>
          <a:stretch>
            <a:fillRect/>
          </a:stretch>
        </p:blipFill>
        <p:spPr bwMode="auto">
          <a:xfrm>
            <a:off x="1857356" y="6143644"/>
            <a:ext cx="723900" cy="581025"/>
          </a:xfrm>
          <a:prstGeom prst="rect">
            <a:avLst/>
          </a:prstGeom>
          <a:noFill/>
          <a:ln w="9525">
            <a:noFill/>
            <a:miter lim="800000"/>
            <a:headEnd/>
            <a:tailEnd/>
          </a:ln>
        </p:spPr>
      </p:pic>
      <p:pic>
        <p:nvPicPr>
          <p:cNvPr id="14348" name="Picture 31" descr="CompasFinal"/>
          <p:cNvPicPr>
            <a:picLocks noChangeAspect="1" noChangeArrowheads="1"/>
          </p:cNvPicPr>
          <p:nvPr/>
        </p:nvPicPr>
        <p:blipFill>
          <a:blip r:embed="rId5"/>
          <a:srcRect/>
          <a:stretch>
            <a:fillRect/>
          </a:stretch>
        </p:blipFill>
        <p:spPr bwMode="auto">
          <a:xfrm>
            <a:off x="3214678" y="6072206"/>
            <a:ext cx="552450" cy="628650"/>
          </a:xfrm>
          <a:prstGeom prst="rect">
            <a:avLst/>
          </a:prstGeom>
          <a:noFill/>
          <a:ln w="9525">
            <a:noFill/>
            <a:miter lim="800000"/>
            <a:headEnd/>
            <a:tailEnd/>
          </a:ln>
        </p:spPr>
      </p:pic>
      <p:pic>
        <p:nvPicPr>
          <p:cNvPr id="14349" name="Picture 32"/>
          <p:cNvPicPr>
            <a:picLocks noChangeAspect="1" noChangeArrowheads="1"/>
          </p:cNvPicPr>
          <p:nvPr/>
        </p:nvPicPr>
        <p:blipFill>
          <a:blip r:embed="rId6"/>
          <a:srcRect/>
          <a:stretch>
            <a:fillRect/>
          </a:stretch>
        </p:blipFill>
        <p:spPr bwMode="auto">
          <a:xfrm>
            <a:off x="4214810" y="6215082"/>
            <a:ext cx="723900" cy="523875"/>
          </a:xfrm>
          <a:prstGeom prst="rect">
            <a:avLst/>
          </a:prstGeom>
          <a:noFill/>
          <a:ln w="9525">
            <a:noFill/>
            <a:miter lim="800000"/>
            <a:headEnd/>
            <a:tailEnd/>
          </a:ln>
        </p:spPr>
      </p:pic>
      <p:pic>
        <p:nvPicPr>
          <p:cNvPr id="14350" name="Picture 33" descr="Email_potpis_zupanija_grb"/>
          <p:cNvPicPr>
            <a:picLocks noChangeAspect="1" noChangeArrowheads="1"/>
          </p:cNvPicPr>
          <p:nvPr/>
        </p:nvPicPr>
        <p:blipFill>
          <a:blip r:embed="rId7"/>
          <a:srcRect/>
          <a:stretch>
            <a:fillRect/>
          </a:stretch>
        </p:blipFill>
        <p:spPr bwMode="auto">
          <a:xfrm>
            <a:off x="5500694" y="6072206"/>
            <a:ext cx="428625" cy="619125"/>
          </a:xfrm>
          <a:prstGeom prst="rect">
            <a:avLst/>
          </a:prstGeom>
          <a:noFill/>
          <a:ln w="9525">
            <a:noFill/>
            <a:miter lim="800000"/>
            <a:headEnd/>
            <a:tailEnd/>
          </a:ln>
        </p:spPr>
      </p:pic>
      <p:pic>
        <p:nvPicPr>
          <p:cNvPr id="14351" name="Picture 34" descr="GradNoviLogo"/>
          <p:cNvPicPr>
            <a:picLocks noChangeAspect="1" noChangeArrowheads="1"/>
          </p:cNvPicPr>
          <p:nvPr/>
        </p:nvPicPr>
        <p:blipFill>
          <a:blip r:embed="rId8"/>
          <a:srcRect/>
          <a:stretch>
            <a:fillRect/>
          </a:stretch>
        </p:blipFill>
        <p:spPr bwMode="auto">
          <a:xfrm>
            <a:off x="6357950" y="6215082"/>
            <a:ext cx="723900" cy="419100"/>
          </a:xfrm>
          <a:prstGeom prst="rect">
            <a:avLst/>
          </a:prstGeom>
          <a:noFill/>
          <a:ln w="9525">
            <a:noFill/>
            <a:miter lim="800000"/>
            <a:headEnd/>
            <a:tailEnd/>
          </a:ln>
        </p:spPr>
      </p:pic>
      <p:pic>
        <p:nvPicPr>
          <p:cNvPr id="14352" name="Picture 24" descr="flag_2colors"/>
          <p:cNvPicPr>
            <a:picLocks noChangeAspect="1" noChangeArrowheads="1"/>
          </p:cNvPicPr>
          <p:nvPr/>
        </p:nvPicPr>
        <p:blipFill>
          <a:blip r:embed="rId9">
            <a:lum bright="-18000"/>
          </a:blip>
          <a:srcRect/>
          <a:stretch>
            <a:fillRect/>
          </a:stretch>
        </p:blipFill>
        <p:spPr bwMode="auto">
          <a:xfrm>
            <a:off x="7643834" y="6215082"/>
            <a:ext cx="628650" cy="438150"/>
          </a:xfrm>
          <a:prstGeom prst="rect">
            <a:avLst/>
          </a:prstGeom>
          <a:noFill/>
          <a:ln w="9525">
            <a:noFill/>
            <a:miter lim="800000"/>
            <a:headEnd/>
            <a:tailEnd/>
          </a:ln>
        </p:spPr>
      </p:pic>
      <p:pic>
        <p:nvPicPr>
          <p:cNvPr id="14353" name="Picture 2" descr="HZZlogo"/>
          <p:cNvPicPr>
            <a:picLocks noChangeAspect="1" noChangeArrowheads="1"/>
          </p:cNvPicPr>
          <p:nvPr/>
        </p:nvPicPr>
        <p:blipFill>
          <a:blip r:embed="rId10"/>
          <a:srcRect/>
          <a:stretch>
            <a:fillRect/>
          </a:stretch>
        </p:blipFill>
        <p:spPr bwMode="auto">
          <a:xfrm>
            <a:off x="714348" y="6143644"/>
            <a:ext cx="719138" cy="585788"/>
          </a:xfrm>
          <a:prstGeom prst="rect">
            <a:avLst/>
          </a:prstGeom>
          <a:noFill/>
          <a:ln w="9525">
            <a:noFill/>
            <a:miter lim="800000"/>
            <a:headEnd/>
            <a:tailEnd/>
          </a:ln>
        </p:spPr>
      </p:pic>
      <p:sp>
        <p:nvSpPr>
          <p:cNvPr id="14" name="TextBox 13"/>
          <p:cNvSpPr txBox="1"/>
          <p:nvPr/>
        </p:nvSpPr>
        <p:spPr>
          <a:xfrm>
            <a:off x="285720" y="285728"/>
            <a:ext cx="7786742" cy="1323439"/>
          </a:xfrm>
          <a:prstGeom prst="rect">
            <a:avLst/>
          </a:prstGeom>
          <a:noFill/>
        </p:spPr>
        <p:txBody>
          <a:bodyPr wrap="square">
            <a:spAutoFit/>
          </a:bodyPr>
          <a:lstStyle/>
          <a:p>
            <a:pPr>
              <a:defRPr/>
            </a:pP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Ostanite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pozitivni tijekom dugog traženja </a:t>
            </a:r>
            <a:r>
              <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rPr>
              <a:t>posla</a:t>
            </a:r>
            <a:endParaRPr lang="hr-HR" sz="4000" b="1" dirty="0" smtClean="0">
              <a:solidFill>
                <a:schemeClr val="accent2"/>
              </a:solidFill>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3"/>
          <p:cNvSpPr txBox="1">
            <a:spLocks noChangeArrowheads="1"/>
          </p:cNvSpPr>
          <p:nvPr/>
        </p:nvSpPr>
        <p:spPr>
          <a:xfrm>
            <a:off x="457200" y="1600200"/>
            <a:ext cx="7467600" cy="4873752"/>
          </a:xfrm>
          <a:prstGeom prst="rect">
            <a:avLst/>
          </a:prstGeom>
        </p:spPr>
        <p:txBody>
          <a:bodyPr vert="horz">
            <a:normAutofit/>
          </a:bodyPr>
          <a:lstStyle/>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Volontirajte – nezaposlenost može stvoriti osjećaj beskorisnosti. Volontiranje pomaže čovjeku da zadrži osjećaj vlastite vrijednosti, popravlja raspoloženje, a može dovesti i do prilika za posao.</a:t>
            </a:r>
          </a:p>
          <a:p>
            <a:pPr marL="274320" marR="0" lvl="0" indent="-274320" algn="l" defTabSz="914400" rtl="0" eaLnBrk="1" fontAlgn="auto" latinLnBrk="0" hangingPunct="1">
              <a:lnSpc>
                <a:spcPct val="90000"/>
              </a:lnSpc>
              <a:spcBef>
                <a:spcPts val="600"/>
              </a:spcBef>
              <a:spcAft>
                <a:spcPts val="0"/>
              </a:spcAft>
              <a:buClr>
                <a:schemeClr val="accent1"/>
              </a:buClr>
              <a:buSzPct val="70000"/>
              <a:buFont typeface="Arial" pitchFamily="34" charset="0"/>
              <a:buChar char="•"/>
              <a:tabLst/>
              <a:defRPr/>
            </a:pPr>
            <a:r>
              <a:rPr kumimoji="0" lang="hr-HR" sz="2800" b="0" i="0" u="none" strike="noStrike" kern="1200" cap="none" spc="0" normalizeH="0" baseline="0" noProof="0" dirty="0" smtClean="0">
                <a:ln>
                  <a:noFill/>
                </a:ln>
                <a:solidFill>
                  <a:schemeClr val="accent4"/>
                </a:solidFill>
                <a:effectLst/>
                <a:uLnTx/>
                <a:uFillTx/>
                <a:latin typeface="Arial" pitchFamily="34" charset="0"/>
                <a:cs typeface="Arial" pitchFamily="34" charset="0"/>
              </a:rPr>
              <a:t>Usredotočite se na stvari koje možete kontrolirati –ne možete kontrolirati odluku o tome hoće li vas netko zaposliti, ali možete raditi na usavršavanju sebe i svojih komunikacijskih vještina koje vam povećavaju izglede za zapošljavanje. </a:t>
            </a:r>
            <a:endParaRPr kumimoji="0" lang="hr-HR" sz="2800" b="0" i="0" u="none" strike="noStrike" kern="1200" cap="none" spc="0" normalizeH="0" baseline="0" noProof="0" dirty="0">
              <a:ln>
                <a:noFill/>
              </a:ln>
              <a:solidFill>
                <a:schemeClr val="accent4"/>
              </a:solidFill>
              <a:effectLst/>
              <a:uLnTx/>
              <a:uFillTx/>
              <a:latin typeface="Arial" pitchFamily="34" charset="0"/>
              <a:cs typeface="Arial" pitchFamily="34" charset="0"/>
            </a:endParaRPr>
          </a:p>
        </p:txBody>
      </p:sp>
    </p:spTree>
  </p:cSld>
  <p:clrMapOvr>
    <a:masterClrMapping/>
  </p:clrMapOvr>
  <p:transition advTm="10578">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HZZ">
      <a:dk1>
        <a:srgbClr val="A5A5A5"/>
      </a:dk1>
      <a:lt1>
        <a:srgbClr val="FFFFFF"/>
      </a:lt1>
      <a:dk2>
        <a:srgbClr val="B2B2B2"/>
      </a:dk2>
      <a:lt2>
        <a:srgbClr val="FFFFFF"/>
      </a:lt2>
      <a:accent1>
        <a:srgbClr val="632423"/>
      </a:accent1>
      <a:accent2>
        <a:srgbClr val="953734"/>
      </a:accent2>
      <a:accent3>
        <a:srgbClr val="3C1614"/>
      </a:accent3>
      <a:accent4>
        <a:srgbClr val="3C1614"/>
      </a:accent4>
      <a:accent5>
        <a:srgbClr val="C15350"/>
      </a:accent5>
      <a:accent6>
        <a:srgbClr val="C0504D"/>
      </a:accent6>
      <a:hlink>
        <a:srgbClr val="632423"/>
      </a:hlink>
      <a:folHlink>
        <a:srgbClr val="632423"/>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3003</TotalTime>
  <Words>1290</Words>
  <Application>Microsoft Office PowerPoint</Application>
  <PresentationFormat>On-screen Show (4:3)</PresentationFormat>
  <Paragraphs>201</Paragraphs>
  <Slides>31</Slides>
  <Notes>30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33" baseType="lpstr">
      <vt:lpstr>Oriel</vt:lpstr>
      <vt:lpstr>Microsoft Clip Gallery</vt:lpstr>
      <vt:lpstr>One click away Udaljeni jednim klikom</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HZZ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Spomenka Štefan</dc:creator>
  <cp:lastModifiedBy>Petra Lazić</cp:lastModifiedBy>
  <cp:revision>532</cp:revision>
  <dcterms:created xsi:type="dcterms:W3CDTF">2008-11-03T09:35:12Z</dcterms:created>
  <dcterms:modified xsi:type="dcterms:W3CDTF">2011-07-26T12:30:01Z</dcterms:modified>
</cp:coreProperties>
</file>